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46" autoAdjust="0"/>
    <p:restoredTop sz="94660"/>
  </p:normalViewPr>
  <p:slideViewPr>
    <p:cSldViewPr snapToGrid="0">
      <p:cViewPr varScale="1">
        <p:scale>
          <a:sx n="73" d="100"/>
          <a:sy n="73" d="100"/>
        </p:scale>
        <p:origin x="31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Smokers by Age Group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Percentage Smokers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A6-4826-9284-77B2753FAC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25-44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Percentage Smokers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A6-4826-9284-77B2753FAC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45-64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Percentage Smokers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A6-4826-9284-77B2753FAC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65 and Older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Percentage Smokers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A6-4826-9284-77B2753FAC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51912303"/>
        <c:axId val="1346910223"/>
      </c:barChart>
      <c:catAx>
        <c:axId val="1351912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6910223"/>
        <c:crosses val="autoZero"/>
        <c:auto val="1"/>
        <c:lblAlgn val="ctr"/>
        <c:lblOffset val="100"/>
        <c:noMultiLvlLbl val="0"/>
      </c:catAx>
      <c:valAx>
        <c:axId val="1346910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19123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Population of The US by CT</a:t>
            </a:r>
            <a:r>
              <a:rPr lang="en-US" sz="1600" baseline="0"/>
              <a:t> Lung Screening Eligibility</a:t>
            </a:r>
            <a:endParaRPr lang="en-US" sz="16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Population of The US by CT Lung Screening Eligibility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0C6-4953-A40B-886CA58D64E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0C6-4953-A40B-886CA58D64E9}"/>
              </c:ext>
            </c:extLst>
          </c:dPt>
          <c:cat>
            <c:strRef>
              <c:f>Sheet1!$A$2:$A$3</c:f>
              <c:strCache>
                <c:ptCount val="2"/>
                <c:pt idx="0">
                  <c:v>People Eligible for Lung Cancer Screens</c:v>
                </c:pt>
                <c:pt idx="1">
                  <c:v>Rest of the Population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76.599999999999994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C6-4953-A40B-886CA58D64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059802420530767"/>
          <c:y val="0.85763842019747516"/>
          <c:w val="0.68806302857976087"/>
          <c:h val="0.11855205599300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E3420-12F2-F6FA-6DB8-3485DAE39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6B3631-5507-1282-EF5F-B998BD087D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4D6F7-2FD8-FBF5-0AC5-DAC48FC12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317B-3861-406F-B269-7A8D46F770F2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C5A57-C392-AFE2-F9B4-B3D7D1ADD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37C3C-669C-5621-979C-39E486819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71C9-DAD1-4BE1-8FCC-0A52774C3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966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0BE10-FBCE-3C24-199A-D727627FB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8C60E-F235-A9D8-D071-D35900BD9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6DD18-D684-5754-F575-623D4F0FC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317B-3861-406F-B269-7A8D46F770F2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05F96-A297-1E88-3EEA-A76894196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7B216-12DB-9C2A-037F-68871C961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71C9-DAD1-4BE1-8FCC-0A52774C3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421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A1C9D-D1A6-1298-7072-E7AAEFE62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6E4C48-BEE1-4FA8-2823-13E9F7843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B6725-4057-5681-BC74-82B55543C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317B-3861-406F-B269-7A8D46F770F2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69784-083B-3542-F0C9-DC5FAD3C7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EC917-55A8-419F-B8C0-964A181A4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71C9-DAD1-4BE1-8FCC-0A52774C3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537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38EED-FD0B-CD4B-0066-729B4C012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8A9FF-29C8-E5B6-B06E-4F7369C5BB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1E23E-6722-2226-F7B5-C00CCEDE4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635461-68BE-F355-21F4-AEF792CB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317B-3861-406F-B269-7A8D46F770F2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9F354B-E15E-F3EE-408C-9E072791D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449C09-E2F6-3F90-89E2-8D350DF15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71C9-DAD1-4BE1-8FCC-0A52774C3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82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E95BB-9FDD-8EEC-F032-D7D951A6E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544A6-0937-E441-A695-F635A3BBE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59B95B-3F48-B8BD-CC2E-2AE210B82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8D2A28-7BF1-8D41-8198-9B63276483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2D2165-8B48-7191-615A-A19B75125B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7879CB-C01D-0C8A-49DB-9C03FCF0E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317B-3861-406F-B269-7A8D46F770F2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7512A9-2A26-7CC4-327E-50BFB56B5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A45CB7-F511-ADBE-E63D-90D3BFF5A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71C9-DAD1-4BE1-8FCC-0A52774C3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979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5E7F3-D31D-D2BC-18DC-5F3CCBF1B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850966-BDBA-673B-3A84-14F487B44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317B-3861-406F-B269-7A8D46F770F2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DA5F0E-3611-00AF-22D9-E3C9D795D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0B674-44A5-3CEE-53E5-6E30D165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71C9-DAD1-4BE1-8FCC-0A52774C3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978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D1430B-D4C2-E1F1-6E83-F8D430CAC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317B-3861-406F-B269-7A8D46F770F2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F56D1A-B19C-1C4A-8538-72D7B0D72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D7A68E-B21F-B6B6-B023-D2F52BD9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71C9-DAD1-4BE1-8FCC-0A52774C3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51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1C0E2-68C2-2C09-E3D4-231794A2D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10F85-4988-7D36-7E31-22FE0CD79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9F668-5A32-2AE1-23E1-A30C5EC0C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40E678-EE71-0363-52AD-8F4043886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317B-3861-406F-B269-7A8D46F770F2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B0BF77-0E6A-78A1-ECA5-80DB75DF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2F1DF-03F8-40E0-56D0-9844D5541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71C9-DAD1-4BE1-8FCC-0A52774C3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602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7001A-8E31-DB12-EAC1-552B84B65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09B083-857E-49D0-0AEC-FF7E819A30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382A3-A980-5848-2562-36DB18DD7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819729-BF9C-2565-B8AC-FFCAEA3FD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317B-3861-406F-B269-7A8D46F770F2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061075-3B84-C99B-7FB3-EF7AA3A16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54DFB4-7EFE-D929-C456-84F996553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71C9-DAD1-4BE1-8FCC-0A52774C3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4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46507-1104-FBCC-46AC-B7ACB6ADE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27FB63-6BF5-EE5E-F3A4-1C871D17C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CF42E0-E54E-0BDE-C3FD-547E12226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317B-3861-406F-B269-7A8D46F770F2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8C769-58DE-AA8A-6F33-34CB818A3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96209-7488-7EC2-8787-C1DDB1B08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71C9-DAD1-4BE1-8FCC-0A52774C3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660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47967E-FB81-CA3E-9F27-224162C5AB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276A60-8323-817F-B1C5-AB3EA496D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70975-70A5-1FC4-BAD7-D39369DED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317B-3861-406F-B269-7A8D46F770F2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4618C-D7DB-4AD9-944B-E220DB29A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DA269-4D55-9BA2-FDE2-DF967C33F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71C9-DAD1-4BE1-8FCC-0A52774C3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891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A11BBE-8E36-9AC0-CACC-D40605F06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4DC341-ECCE-7E12-8A22-635FEB6DC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1F8D5-6897-D100-23D0-D538041462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8317B-3861-406F-B269-7A8D46F770F2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373A0-0FEE-EE1A-BFA3-CE04573778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C5E35-2B1B-5541-3785-74139C774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471C9-DAD1-4BE1-8FCC-0A52774C3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05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B91EE-A815-6128-3481-69C58F5694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Smoking Trends in the 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341D6F-B64B-0CBA-3F89-739C036845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Omaira Lopez</a:t>
            </a:r>
          </a:p>
          <a:p>
            <a:r>
              <a:rPr lang="en-US" dirty="0"/>
              <a:t>10/9/23</a:t>
            </a:r>
          </a:p>
        </p:txBody>
      </p:sp>
    </p:spTree>
    <p:extLst>
      <p:ext uri="{BB962C8B-B14F-4D97-AF65-F5344CB8AC3E}">
        <p14:creationId xmlns:p14="http://schemas.microsoft.com/office/powerpoint/2010/main" val="207906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572C2-6DA9-DBC6-A397-E81EB4221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kern="0" dirty="0">
                <a:solidFill>
                  <a:srgbClr val="222222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Smoking Prevalence by Age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34807-3B81-9721-4855-2E299BABDB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kern="0" dirty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percentage of current smokers are between the ages of 50-80? </a:t>
            </a:r>
          </a:p>
          <a:p>
            <a:pPr marL="0" indent="0" algn="l">
              <a:buNone/>
            </a:pP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>(Centers for Disease Control and Prevention, 2023)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0AB70E5-317A-64C3-EE88-1B43273F1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71264"/>
              </p:ext>
            </p:extLst>
          </p:nvPr>
        </p:nvGraphicFramePr>
        <p:xfrm>
          <a:off x="838200" y="2785795"/>
          <a:ext cx="3713215" cy="20732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10670">
                  <a:extLst>
                    <a:ext uri="{9D8B030D-6E8A-4147-A177-3AD203B41FA5}">
                      <a16:colId xmlns:a16="http://schemas.microsoft.com/office/drawing/2014/main" val="2742115065"/>
                    </a:ext>
                  </a:extLst>
                </a:gridCol>
                <a:gridCol w="1602545">
                  <a:extLst>
                    <a:ext uri="{9D8B030D-6E8A-4147-A177-3AD203B41FA5}">
                      <a16:colId xmlns:a16="http://schemas.microsoft.com/office/drawing/2014/main" val="2308058048"/>
                    </a:ext>
                  </a:extLst>
                </a:gridCol>
              </a:tblGrid>
              <a:tr h="6978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Age Group (Years)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120" marR="113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Percentage of Smokers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120" marR="113120" marT="0" marB="0"/>
                </a:tc>
                <a:extLst>
                  <a:ext uri="{0D108BD9-81ED-4DB2-BD59-A6C34878D82A}">
                    <a16:rowId xmlns:a16="http://schemas.microsoft.com/office/drawing/2014/main" val="961296424"/>
                  </a:ext>
                </a:extLst>
              </a:tr>
              <a:tr h="3438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18–24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120" marR="113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5.3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120" marR="113120" marT="0" marB="0"/>
                </a:tc>
                <a:extLst>
                  <a:ext uri="{0D108BD9-81ED-4DB2-BD59-A6C34878D82A}">
                    <a16:rowId xmlns:a16="http://schemas.microsoft.com/office/drawing/2014/main" val="154300660"/>
                  </a:ext>
                </a:extLst>
              </a:tr>
              <a:tr h="3438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25–44 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120" marR="113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12.6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120" marR="113120" marT="0" marB="0"/>
                </a:tc>
                <a:extLst>
                  <a:ext uri="{0D108BD9-81ED-4DB2-BD59-A6C34878D82A}">
                    <a16:rowId xmlns:a16="http://schemas.microsoft.com/office/drawing/2014/main" val="4056471798"/>
                  </a:ext>
                </a:extLst>
              </a:tr>
              <a:tr h="3438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45–64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120" marR="113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14.9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120" marR="113120" marT="0" marB="0"/>
                </a:tc>
                <a:extLst>
                  <a:ext uri="{0D108BD9-81ED-4DB2-BD59-A6C34878D82A}">
                    <a16:rowId xmlns:a16="http://schemas.microsoft.com/office/drawing/2014/main" val="210626077"/>
                  </a:ext>
                </a:extLst>
              </a:tr>
              <a:tr h="3438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65 and older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120" marR="113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8.3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3120" marR="113120" marT="0" marB="0"/>
                </a:tc>
                <a:extLst>
                  <a:ext uri="{0D108BD9-81ED-4DB2-BD59-A6C34878D82A}">
                    <a16:rowId xmlns:a16="http://schemas.microsoft.com/office/drawing/2014/main" val="341871452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374054B-FF61-513F-F32B-D3015CD370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9868085"/>
              </p:ext>
            </p:extLst>
          </p:nvPr>
        </p:nvGraphicFramePr>
        <p:xfrm>
          <a:off x="4897387" y="2222237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24473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323CE-E919-6589-8BDF-A60BA1C40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Percentage of all current smokers are Eligible for lung cancer screening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AB06A-74D5-A6AF-B318-73B7E6FDE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1797141"/>
          </a:xfrm>
        </p:spPr>
        <p:txBody>
          <a:bodyPr>
            <a:normAutofit/>
          </a:bodyPr>
          <a:lstStyle/>
          <a:p>
            <a:r>
              <a:rPr lang="en-US" sz="20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14.2 million Americans meet the US Preventive Services Task Force guidelines for screening (50-80, 20 pack years). </a:t>
            </a:r>
            <a:r>
              <a:rPr lang="en-US" sz="2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(American Lung Association, 2022).</a:t>
            </a:r>
            <a:endParaRPr lang="en-US" sz="20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0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US population in 2022: 332,403,650.</a:t>
            </a:r>
            <a:r>
              <a:rPr lang="en-US" sz="2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(U.S. Department of Commerce, 2022),</a:t>
            </a:r>
            <a:endParaRPr lang="en-US" sz="20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204FFC9-6DB3-19A6-2013-E8395F84E2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899152"/>
              </p:ext>
            </p:extLst>
          </p:nvPr>
        </p:nvGraphicFramePr>
        <p:xfrm>
          <a:off x="1010489" y="4208297"/>
          <a:ext cx="3912236" cy="16309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7923">
                  <a:extLst>
                    <a:ext uri="{9D8B030D-6E8A-4147-A177-3AD203B41FA5}">
                      <a16:colId xmlns:a16="http://schemas.microsoft.com/office/drawing/2014/main" val="2126335249"/>
                    </a:ext>
                  </a:extLst>
                </a:gridCol>
                <a:gridCol w="1484313">
                  <a:extLst>
                    <a:ext uri="{9D8B030D-6E8A-4147-A177-3AD203B41FA5}">
                      <a16:colId xmlns:a16="http://schemas.microsoft.com/office/drawing/2014/main" val="231847104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Groups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Percent of The Population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87590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</a:rPr>
                        <a:t>People Eligible for Lung Cancer Screens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492058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223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Rest of the Population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800" kern="0" dirty="0">
                          <a:effectLst/>
                        </a:rPr>
                        <a:t>95.7</a:t>
                      </a:r>
                      <a:endParaRPr lang="en-US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218470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401918"/>
                  </a:ext>
                </a:extLst>
              </a:tr>
            </a:tbl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3CF2C93-82AB-F841-F3AF-40B97A63CA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3487876"/>
              </p:ext>
            </p:extLst>
          </p:nvPr>
        </p:nvGraphicFramePr>
        <p:xfrm>
          <a:off x="5323069" y="3016251"/>
          <a:ext cx="5795645" cy="3359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4909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46849-1036-5D8C-D23B-496ED593F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Smoking Cessation Trends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3F10BF-9E60-8B5B-F589-09768CEB6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kern="0" dirty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What percentage of former smokers would quit in the last 15 years?</a:t>
            </a:r>
            <a:endParaRPr lang="en-US" sz="1800" kern="100" dirty="0">
              <a:solidFill>
                <a:schemeClr val="accent2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In 2015, 68.0% of adult smokers (22.7 million) said that they wanted to quit smoking.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In 2018, 55.1% of adult smokers (21.5 million) said that they had made a quit attempt in the past year.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In 2015, 31.2% of adult smokers (7.6 million) reported using counseling or medication when trying to quit.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In 2018, 7.5% of adult smokers (2.9 million) successfully quit smoking in the past year.</a:t>
            </a:r>
          </a:p>
          <a:p>
            <a:pPr marL="0" indent="0">
              <a:buNone/>
            </a:pPr>
            <a:r>
              <a:rPr lang="en-US" dirty="0">
                <a:effectLst/>
              </a:rPr>
              <a:t>(Centers for Disease Control and Prevention, 2022)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443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88D08D-2549-3BE4-E83A-A39A99E74E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65921" y="391784"/>
            <a:ext cx="8286522" cy="532063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426300-4375-DCBB-A7A4-94C15EBC5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897" y="4762828"/>
            <a:ext cx="5677192" cy="16066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9756C0-4A4D-7AE8-FA45-3E4F6C290A43}"/>
              </a:ext>
            </a:extLst>
          </p:cNvPr>
          <p:cNvSpPr txBox="1"/>
          <p:nvPr/>
        </p:nvSpPr>
        <p:spPr>
          <a:xfrm>
            <a:off x="8314661" y="1179039"/>
            <a:ext cx="26965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In 2018, current smoking ranged from nearly 9 of every 100 adults in Utah (9.0%) to 25 of every 100 adults in West Virginia (25.2%) </a:t>
            </a:r>
            <a:r>
              <a:rPr lang="en-US" sz="2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(American Lung Association, 2022).</a:t>
            </a:r>
            <a:endParaRPr lang="en-US" sz="20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2389C-03E5-21C9-AE16-98B505889F76}"/>
              </a:ext>
            </a:extLst>
          </p:cNvPr>
          <p:cNvSpPr txBox="1"/>
          <p:nvPr/>
        </p:nvSpPr>
        <p:spPr>
          <a:xfrm>
            <a:off x="1544698" y="58936"/>
            <a:ext cx="6728124" cy="665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kern="0" dirty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What is the range of percentages as they vary by state?</a:t>
            </a:r>
            <a:endParaRPr lang="en-US" sz="1800" kern="100" dirty="0">
              <a:solidFill>
                <a:schemeClr val="accent2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378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C583F4F-2DEB-30F5-24ED-A9D535C6AC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8039850"/>
              </p:ext>
            </p:extLst>
          </p:nvPr>
        </p:nvGraphicFramePr>
        <p:xfrm>
          <a:off x="2041710" y="1399606"/>
          <a:ext cx="7361868" cy="4833620"/>
        </p:xfrm>
        <a:graphic>
          <a:graphicData uri="http://schemas.openxmlformats.org/drawingml/2006/table">
            <a:tbl>
              <a:tblPr/>
              <a:tblGrid>
                <a:gridCol w="1460205">
                  <a:extLst>
                    <a:ext uri="{9D8B030D-6E8A-4147-A177-3AD203B41FA5}">
                      <a16:colId xmlns:a16="http://schemas.microsoft.com/office/drawing/2014/main" val="2878087619"/>
                    </a:ext>
                  </a:extLst>
                </a:gridCol>
                <a:gridCol w="1064733">
                  <a:extLst>
                    <a:ext uri="{9D8B030D-6E8A-4147-A177-3AD203B41FA5}">
                      <a16:colId xmlns:a16="http://schemas.microsoft.com/office/drawing/2014/main" val="2192827862"/>
                    </a:ext>
                  </a:extLst>
                </a:gridCol>
                <a:gridCol w="1840467">
                  <a:extLst>
                    <a:ext uri="{9D8B030D-6E8A-4147-A177-3AD203B41FA5}">
                      <a16:colId xmlns:a16="http://schemas.microsoft.com/office/drawing/2014/main" val="1981447339"/>
                    </a:ext>
                  </a:extLst>
                </a:gridCol>
                <a:gridCol w="1870888">
                  <a:extLst>
                    <a:ext uri="{9D8B030D-6E8A-4147-A177-3AD203B41FA5}">
                      <a16:colId xmlns:a16="http://schemas.microsoft.com/office/drawing/2014/main" val="2227309327"/>
                    </a:ext>
                  </a:extLst>
                </a:gridCol>
                <a:gridCol w="1125575">
                  <a:extLst>
                    <a:ext uri="{9D8B030D-6E8A-4147-A177-3AD203B41FA5}">
                      <a16:colId xmlns:a16="http://schemas.microsoft.com/office/drawing/2014/main" val="4135445859"/>
                    </a:ext>
                  </a:extLst>
                </a:gridCol>
              </a:tblGrid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Percentage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Low_Confidence_Limit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High_Confidence_Limit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Sample_Size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733991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370747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8,306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9826278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5,177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537832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2013907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7,269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161506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4,909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9521495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4,853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894765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5,674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609926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12,405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0810663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5,060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426209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950631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6,347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138631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2,698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637544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5,481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253413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6,913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090768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9,953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1183539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4,365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4949498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5,076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9381797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10,517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852260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10,693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326840"/>
                  </a:ext>
                </a:extLst>
              </a:tr>
              <a:tr h="216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4,564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67046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9A72566-AA33-FC5D-B5E7-69731BA8BA8E}"/>
              </a:ext>
            </a:extLst>
          </p:cNvPr>
          <p:cNvSpPr txBox="1"/>
          <p:nvPr/>
        </p:nvSpPr>
        <p:spPr>
          <a:xfrm>
            <a:off x="776868" y="269027"/>
            <a:ext cx="9095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Current Cigarette Use Among Adults (2018)</a:t>
            </a:r>
          </a:p>
          <a:p>
            <a:pPr algn="ctr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Behavior Risk Factor Surveillance System</a:t>
            </a:r>
          </a:p>
        </p:txBody>
      </p:sp>
    </p:spTree>
    <p:extLst>
      <p:ext uri="{BB962C8B-B14F-4D97-AF65-F5344CB8AC3E}">
        <p14:creationId xmlns:p14="http://schemas.microsoft.com/office/powerpoint/2010/main" val="1465922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D3728-C840-EF55-3E78-DD8B78C55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5455-B51A-3B2B-9793-D3B421ED6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effectLst/>
              </a:rPr>
              <a:t>American Lung Association, (2022, November 15). </a:t>
            </a:r>
            <a:r>
              <a:rPr lang="en-US" i="1" dirty="0">
                <a:effectLst/>
              </a:rPr>
              <a:t>New report: Critically low lung cancer screening rates reveal opportunity to save more lives</a:t>
            </a:r>
            <a:r>
              <a:rPr lang="en-US" dirty="0">
                <a:effectLst/>
              </a:rPr>
              <a:t>. American Lung Association. https://www.lung.org/media/press-releases/state-of-lung-cancer-2022 </a:t>
            </a:r>
          </a:p>
          <a:p>
            <a:r>
              <a:rPr lang="en-US" dirty="0">
                <a:effectLst/>
              </a:rPr>
              <a:t>Centers for Disease Control and Prevention. (2022, March 21). </a:t>
            </a:r>
            <a:r>
              <a:rPr lang="en-US" i="1" dirty="0">
                <a:effectLst/>
              </a:rPr>
              <a:t>Smoking cessation: Fast facts</a:t>
            </a:r>
            <a:r>
              <a:rPr lang="en-US" dirty="0">
                <a:effectLst/>
              </a:rPr>
              <a:t>. Centers for Disease Control and Prevention. https://www.cdc.gov/tobacco/data_statistics/fact_sheets/cessation/smoking-cessation-fast-facts/index.html </a:t>
            </a:r>
          </a:p>
          <a:p>
            <a:r>
              <a:rPr lang="en-US" dirty="0">
                <a:effectLst/>
              </a:rPr>
              <a:t>Centers for Disease Control and Prevention. (2023, May 4). </a:t>
            </a:r>
            <a:r>
              <a:rPr lang="en-US" i="1" dirty="0">
                <a:effectLst/>
              </a:rPr>
              <a:t>Current cigarette smoking among adults in the United States</a:t>
            </a:r>
            <a:r>
              <a:rPr lang="en-US" dirty="0">
                <a:effectLst/>
              </a:rPr>
              <a:t>. Centers for Disease Control and Prevention. https://www.cdc.gov/tobacco/data_statistics/fact_sheets/adult_data/cig_smoking/index.htm </a:t>
            </a:r>
          </a:p>
          <a:p>
            <a:r>
              <a:rPr lang="en-US" dirty="0">
                <a:effectLst/>
              </a:rPr>
              <a:t>U.S. Department of Commerce. (2022, January 6).</a:t>
            </a:r>
            <a:r>
              <a:rPr lang="en-US" i="1" dirty="0">
                <a:effectLst/>
              </a:rPr>
              <a:t> U.S. population estimated at 332,403,650 on Jan. 1, 2022</a:t>
            </a:r>
            <a:r>
              <a:rPr lang="en-US" dirty="0">
                <a:effectLst/>
              </a:rPr>
              <a:t>. https://www.commerce.gov/news/blog/2022/01/us-population-estimated-332403650-jan-1-2022 </a:t>
            </a: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110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635</Words>
  <Application>Microsoft Office PowerPoint</Application>
  <PresentationFormat>Widescreen</PresentationFormat>
  <Paragraphs>161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Open Sans</vt:lpstr>
      <vt:lpstr>Verdana</vt:lpstr>
      <vt:lpstr>Office Theme</vt:lpstr>
      <vt:lpstr>Smoking Trends in the US</vt:lpstr>
      <vt:lpstr>Smoking Prevalence by Age</vt:lpstr>
      <vt:lpstr>Percentage of all current smokers are Eligible for lung cancer screening</vt:lpstr>
      <vt:lpstr>Smoking Cessation Trends</vt:lpstr>
      <vt:lpstr>PowerPoint Presentation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Omaira Lopez</dc:creator>
  <cp:lastModifiedBy>Omaira Lopez</cp:lastModifiedBy>
  <cp:revision>16</cp:revision>
  <dcterms:created xsi:type="dcterms:W3CDTF">2023-10-10T02:06:50Z</dcterms:created>
  <dcterms:modified xsi:type="dcterms:W3CDTF">2023-10-18T15:42:18Z</dcterms:modified>
</cp:coreProperties>
</file>