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59" r:id="rId7"/>
    <p:sldId id="263" r:id="rId8"/>
    <p:sldId id="264" r:id="rId9"/>
    <p:sldId id="265" r:id="rId10"/>
    <p:sldId id="266"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BAD5B-75A9-B912-3C51-C6A1DFE0B80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AF8D0EF-31C7-F0A9-77E6-E89F5175C2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6BA8D5E-10A7-A671-3470-E702109CC365}"/>
              </a:ext>
            </a:extLst>
          </p:cNvPr>
          <p:cNvSpPr>
            <a:spLocks noGrp="1"/>
          </p:cNvSpPr>
          <p:nvPr>
            <p:ph type="dt" sz="half" idx="10"/>
          </p:nvPr>
        </p:nvSpPr>
        <p:spPr/>
        <p:txBody>
          <a:bodyPr/>
          <a:lstStyle/>
          <a:p>
            <a:fld id="{FE8EBFB0-8837-4590-9FA0-9BBB29DB1717}" type="datetimeFigureOut">
              <a:rPr lang="en-US" smtClean="0"/>
              <a:t>9/8/2023</a:t>
            </a:fld>
            <a:endParaRPr lang="en-US"/>
          </a:p>
        </p:txBody>
      </p:sp>
      <p:sp>
        <p:nvSpPr>
          <p:cNvPr id="5" name="Footer Placeholder 4">
            <a:extLst>
              <a:ext uri="{FF2B5EF4-FFF2-40B4-BE49-F238E27FC236}">
                <a16:creationId xmlns:a16="http://schemas.microsoft.com/office/drawing/2014/main" id="{744BB396-F60C-1BBC-E602-E232DC491D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344981-702E-B7A1-87B8-F4E2687F1098}"/>
              </a:ext>
            </a:extLst>
          </p:cNvPr>
          <p:cNvSpPr>
            <a:spLocks noGrp="1"/>
          </p:cNvSpPr>
          <p:nvPr>
            <p:ph type="sldNum" sz="quarter" idx="12"/>
          </p:nvPr>
        </p:nvSpPr>
        <p:spPr/>
        <p:txBody>
          <a:bodyPr/>
          <a:lstStyle/>
          <a:p>
            <a:fld id="{5EBE9C86-35E8-488B-829A-68D174A50B9F}" type="slidenum">
              <a:rPr lang="en-US" smtClean="0"/>
              <a:t>‹#›</a:t>
            </a:fld>
            <a:endParaRPr lang="en-US"/>
          </a:p>
        </p:txBody>
      </p:sp>
    </p:spTree>
    <p:extLst>
      <p:ext uri="{BB962C8B-B14F-4D97-AF65-F5344CB8AC3E}">
        <p14:creationId xmlns:p14="http://schemas.microsoft.com/office/powerpoint/2010/main" val="1002071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C3E7C-2E29-7891-56D1-7407BA80E1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0332F6-897A-5DFF-B304-397B124053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039650-6932-D591-F0E7-C8F7945C9FC1}"/>
              </a:ext>
            </a:extLst>
          </p:cNvPr>
          <p:cNvSpPr>
            <a:spLocks noGrp="1"/>
          </p:cNvSpPr>
          <p:nvPr>
            <p:ph type="dt" sz="half" idx="10"/>
          </p:nvPr>
        </p:nvSpPr>
        <p:spPr/>
        <p:txBody>
          <a:bodyPr/>
          <a:lstStyle/>
          <a:p>
            <a:fld id="{FE8EBFB0-8837-4590-9FA0-9BBB29DB1717}" type="datetimeFigureOut">
              <a:rPr lang="en-US" smtClean="0"/>
              <a:t>9/8/2023</a:t>
            </a:fld>
            <a:endParaRPr lang="en-US"/>
          </a:p>
        </p:txBody>
      </p:sp>
      <p:sp>
        <p:nvSpPr>
          <p:cNvPr id="5" name="Footer Placeholder 4">
            <a:extLst>
              <a:ext uri="{FF2B5EF4-FFF2-40B4-BE49-F238E27FC236}">
                <a16:creationId xmlns:a16="http://schemas.microsoft.com/office/drawing/2014/main" id="{39C55132-B5F8-AB88-F910-A7A7AB895C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57AD9A-CF10-8321-E848-83A588218D64}"/>
              </a:ext>
            </a:extLst>
          </p:cNvPr>
          <p:cNvSpPr>
            <a:spLocks noGrp="1"/>
          </p:cNvSpPr>
          <p:nvPr>
            <p:ph type="sldNum" sz="quarter" idx="12"/>
          </p:nvPr>
        </p:nvSpPr>
        <p:spPr/>
        <p:txBody>
          <a:bodyPr/>
          <a:lstStyle/>
          <a:p>
            <a:fld id="{5EBE9C86-35E8-488B-829A-68D174A50B9F}" type="slidenum">
              <a:rPr lang="en-US" smtClean="0"/>
              <a:t>‹#›</a:t>
            </a:fld>
            <a:endParaRPr lang="en-US"/>
          </a:p>
        </p:txBody>
      </p:sp>
    </p:spTree>
    <p:extLst>
      <p:ext uri="{BB962C8B-B14F-4D97-AF65-F5344CB8AC3E}">
        <p14:creationId xmlns:p14="http://schemas.microsoft.com/office/powerpoint/2010/main" val="1176776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23BD6-DA8A-8D6E-2A81-6B0B1A2B622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54F8A7-4467-6E2A-EF1C-5482485405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D834C3-7B44-436E-0704-72EA4DF1C813}"/>
              </a:ext>
            </a:extLst>
          </p:cNvPr>
          <p:cNvSpPr>
            <a:spLocks noGrp="1"/>
          </p:cNvSpPr>
          <p:nvPr>
            <p:ph type="dt" sz="half" idx="10"/>
          </p:nvPr>
        </p:nvSpPr>
        <p:spPr/>
        <p:txBody>
          <a:bodyPr/>
          <a:lstStyle/>
          <a:p>
            <a:fld id="{FE8EBFB0-8837-4590-9FA0-9BBB29DB1717}" type="datetimeFigureOut">
              <a:rPr lang="en-US" smtClean="0"/>
              <a:t>9/8/2023</a:t>
            </a:fld>
            <a:endParaRPr lang="en-US"/>
          </a:p>
        </p:txBody>
      </p:sp>
      <p:sp>
        <p:nvSpPr>
          <p:cNvPr id="5" name="Footer Placeholder 4">
            <a:extLst>
              <a:ext uri="{FF2B5EF4-FFF2-40B4-BE49-F238E27FC236}">
                <a16:creationId xmlns:a16="http://schemas.microsoft.com/office/drawing/2014/main" id="{B39FDF24-B037-DBD8-8A65-369207C37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06FA85-9D2B-CF0A-A1A3-4CB4C8E82B1B}"/>
              </a:ext>
            </a:extLst>
          </p:cNvPr>
          <p:cNvSpPr>
            <a:spLocks noGrp="1"/>
          </p:cNvSpPr>
          <p:nvPr>
            <p:ph type="sldNum" sz="quarter" idx="12"/>
          </p:nvPr>
        </p:nvSpPr>
        <p:spPr/>
        <p:txBody>
          <a:bodyPr/>
          <a:lstStyle/>
          <a:p>
            <a:fld id="{5EBE9C86-35E8-488B-829A-68D174A50B9F}" type="slidenum">
              <a:rPr lang="en-US" smtClean="0"/>
              <a:t>‹#›</a:t>
            </a:fld>
            <a:endParaRPr lang="en-US"/>
          </a:p>
        </p:txBody>
      </p:sp>
    </p:spTree>
    <p:extLst>
      <p:ext uri="{BB962C8B-B14F-4D97-AF65-F5344CB8AC3E}">
        <p14:creationId xmlns:p14="http://schemas.microsoft.com/office/powerpoint/2010/main" val="2553811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54AAA-2740-0A2F-E851-4FEF525C06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8A865A-EE08-D794-AADC-A3892A4AEE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51DF50F-B564-80FF-99B1-0AEE0572138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175793C-E983-8829-0ABC-77640B4064B0}"/>
              </a:ext>
            </a:extLst>
          </p:cNvPr>
          <p:cNvSpPr>
            <a:spLocks noGrp="1"/>
          </p:cNvSpPr>
          <p:nvPr>
            <p:ph type="dt" sz="half" idx="10"/>
          </p:nvPr>
        </p:nvSpPr>
        <p:spPr/>
        <p:txBody>
          <a:bodyPr/>
          <a:lstStyle/>
          <a:p>
            <a:fld id="{FE8EBFB0-8837-4590-9FA0-9BBB29DB1717}" type="datetimeFigureOut">
              <a:rPr lang="en-US" smtClean="0"/>
              <a:t>9/8/2023</a:t>
            </a:fld>
            <a:endParaRPr lang="en-US"/>
          </a:p>
        </p:txBody>
      </p:sp>
      <p:sp>
        <p:nvSpPr>
          <p:cNvPr id="6" name="Footer Placeholder 5">
            <a:extLst>
              <a:ext uri="{FF2B5EF4-FFF2-40B4-BE49-F238E27FC236}">
                <a16:creationId xmlns:a16="http://schemas.microsoft.com/office/drawing/2014/main" id="{3E16E75D-A439-BC7B-58CE-9901D97D3F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C1FC25-7DA3-972F-0A48-AA763E2E382F}"/>
              </a:ext>
            </a:extLst>
          </p:cNvPr>
          <p:cNvSpPr>
            <a:spLocks noGrp="1"/>
          </p:cNvSpPr>
          <p:nvPr>
            <p:ph type="sldNum" sz="quarter" idx="12"/>
          </p:nvPr>
        </p:nvSpPr>
        <p:spPr/>
        <p:txBody>
          <a:bodyPr/>
          <a:lstStyle/>
          <a:p>
            <a:fld id="{5EBE9C86-35E8-488B-829A-68D174A50B9F}" type="slidenum">
              <a:rPr lang="en-US" smtClean="0"/>
              <a:t>‹#›</a:t>
            </a:fld>
            <a:endParaRPr lang="en-US"/>
          </a:p>
        </p:txBody>
      </p:sp>
    </p:spTree>
    <p:extLst>
      <p:ext uri="{BB962C8B-B14F-4D97-AF65-F5344CB8AC3E}">
        <p14:creationId xmlns:p14="http://schemas.microsoft.com/office/powerpoint/2010/main" val="16745245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DC53F-15F4-3DFD-2EA3-FA1D571F2F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B2150B9-0300-C5F4-0106-0CECBA9305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1482A8-1375-5B29-E651-0A5E4E4769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850812E-054E-9AFF-AFAE-C293CCC95D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ED7FC2-8E0E-993B-8C5A-03B5F85CBA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FE0B352-EAFA-1F6D-2516-38786566E0CC}"/>
              </a:ext>
            </a:extLst>
          </p:cNvPr>
          <p:cNvSpPr>
            <a:spLocks noGrp="1"/>
          </p:cNvSpPr>
          <p:nvPr>
            <p:ph type="dt" sz="half" idx="10"/>
          </p:nvPr>
        </p:nvSpPr>
        <p:spPr/>
        <p:txBody>
          <a:bodyPr/>
          <a:lstStyle/>
          <a:p>
            <a:fld id="{FE8EBFB0-8837-4590-9FA0-9BBB29DB1717}" type="datetimeFigureOut">
              <a:rPr lang="en-US" smtClean="0"/>
              <a:t>9/8/2023</a:t>
            </a:fld>
            <a:endParaRPr lang="en-US"/>
          </a:p>
        </p:txBody>
      </p:sp>
      <p:sp>
        <p:nvSpPr>
          <p:cNvPr id="8" name="Footer Placeholder 7">
            <a:extLst>
              <a:ext uri="{FF2B5EF4-FFF2-40B4-BE49-F238E27FC236}">
                <a16:creationId xmlns:a16="http://schemas.microsoft.com/office/drawing/2014/main" id="{D7276B09-D2D6-08B9-5D32-5B0BBF5F28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1B5B325-9181-4CF5-6B7F-877EABF4BA5F}"/>
              </a:ext>
            </a:extLst>
          </p:cNvPr>
          <p:cNvSpPr>
            <a:spLocks noGrp="1"/>
          </p:cNvSpPr>
          <p:nvPr>
            <p:ph type="sldNum" sz="quarter" idx="12"/>
          </p:nvPr>
        </p:nvSpPr>
        <p:spPr/>
        <p:txBody>
          <a:bodyPr/>
          <a:lstStyle/>
          <a:p>
            <a:fld id="{5EBE9C86-35E8-488B-829A-68D174A50B9F}" type="slidenum">
              <a:rPr lang="en-US" smtClean="0"/>
              <a:t>‹#›</a:t>
            </a:fld>
            <a:endParaRPr lang="en-US"/>
          </a:p>
        </p:txBody>
      </p:sp>
    </p:spTree>
    <p:extLst>
      <p:ext uri="{BB962C8B-B14F-4D97-AF65-F5344CB8AC3E}">
        <p14:creationId xmlns:p14="http://schemas.microsoft.com/office/powerpoint/2010/main" val="97679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C0B33-2CF8-5DB1-FB8C-B59A030B0A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1945FA2-0262-8183-0080-D5E5F7583719}"/>
              </a:ext>
            </a:extLst>
          </p:cNvPr>
          <p:cNvSpPr>
            <a:spLocks noGrp="1"/>
          </p:cNvSpPr>
          <p:nvPr>
            <p:ph type="dt" sz="half" idx="10"/>
          </p:nvPr>
        </p:nvSpPr>
        <p:spPr/>
        <p:txBody>
          <a:bodyPr/>
          <a:lstStyle/>
          <a:p>
            <a:fld id="{FE8EBFB0-8837-4590-9FA0-9BBB29DB1717}" type="datetimeFigureOut">
              <a:rPr lang="en-US" smtClean="0"/>
              <a:t>9/8/2023</a:t>
            </a:fld>
            <a:endParaRPr lang="en-US"/>
          </a:p>
        </p:txBody>
      </p:sp>
      <p:sp>
        <p:nvSpPr>
          <p:cNvPr id="4" name="Footer Placeholder 3">
            <a:extLst>
              <a:ext uri="{FF2B5EF4-FFF2-40B4-BE49-F238E27FC236}">
                <a16:creationId xmlns:a16="http://schemas.microsoft.com/office/drawing/2014/main" id="{E7BF2DC8-FA19-1532-1198-0ADC4F338D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469F393-9C81-C50B-648A-231A3995F95C}"/>
              </a:ext>
            </a:extLst>
          </p:cNvPr>
          <p:cNvSpPr>
            <a:spLocks noGrp="1"/>
          </p:cNvSpPr>
          <p:nvPr>
            <p:ph type="sldNum" sz="quarter" idx="12"/>
          </p:nvPr>
        </p:nvSpPr>
        <p:spPr/>
        <p:txBody>
          <a:bodyPr/>
          <a:lstStyle/>
          <a:p>
            <a:fld id="{5EBE9C86-35E8-488B-829A-68D174A50B9F}" type="slidenum">
              <a:rPr lang="en-US" smtClean="0"/>
              <a:t>‹#›</a:t>
            </a:fld>
            <a:endParaRPr lang="en-US"/>
          </a:p>
        </p:txBody>
      </p:sp>
    </p:spTree>
    <p:extLst>
      <p:ext uri="{BB962C8B-B14F-4D97-AF65-F5344CB8AC3E}">
        <p14:creationId xmlns:p14="http://schemas.microsoft.com/office/powerpoint/2010/main" val="2346151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B49E84-1FB1-801D-65F6-07531E216EC3}"/>
              </a:ext>
            </a:extLst>
          </p:cNvPr>
          <p:cNvSpPr>
            <a:spLocks noGrp="1"/>
          </p:cNvSpPr>
          <p:nvPr>
            <p:ph type="dt" sz="half" idx="10"/>
          </p:nvPr>
        </p:nvSpPr>
        <p:spPr/>
        <p:txBody>
          <a:bodyPr/>
          <a:lstStyle/>
          <a:p>
            <a:fld id="{FE8EBFB0-8837-4590-9FA0-9BBB29DB1717}" type="datetimeFigureOut">
              <a:rPr lang="en-US" smtClean="0"/>
              <a:t>9/8/2023</a:t>
            </a:fld>
            <a:endParaRPr lang="en-US"/>
          </a:p>
        </p:txBody>
      </p:sp>
      <p:sp>
        <p:nvSpPr>
          <p:cNvPr id="3" name="Footer Placeholder 2">
            <a:extLst>
              <a:ext uri="{FF2B5EF4-FFF2-40B4-BE49-F238E27FC236}">
                <a16:creationId xmlns:a16="http://schemas.microsoft.com/office/drawing/2014/main" id="{85F202C8-4DC5-47C7-2BE1-3A6C09D4757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1C6BF5-0D46-FFB1-AEC2-59CBDA931C89}"/>
              </a:ext>
            </a:extLst>
          </p:cNvPr>
          <p:cNvSpPr>
            <a:spLocks noGrp="1"/>
          </p:cNvSpPr>
          <p:nvPr>
            <p:ph type="sldNum" sz="quarter" idx="12"/>
          </p:nvPr>
        </p:nvSpPr>
        <p:spPr/>
        <p:txBody>
          <a:bodyPr/>
          <a:lstStyle/>
          <a:p>
            <a:fld id="{5EBE9C86-35E8-488B-829A-68D174A50B9F}" type="slidenum">
              <a:rPr lang="en-US" smtClean="0"/>
              <a:t>‹#›</a:t>
            </a:fld>
            <a:endParaRPr lang="en-US"/>
          </a:p>
        </p:txBody>
      </p:sp>
    </p:spTree>
    <p:extLst>
      <p:ext uri="{BB962C8B-B14F-4D97-AF65-F5344CB8AC3E}">
        <p14:creationId xmlns:p14="http://schemas.microsoft.com/office/powerpoint/2010/main" val="2054654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DF0B0-1D5C-8018-ED7D-6E68253EFD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E1A7D9E-7D98-CC8E-0F72-1A539EF6FF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15F4B88-1CC0-2381-8EED-2D16DC4D13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B39053-8B00-0E72-ADB2-4228C06871D7}"/>
              </a:ext>
            </a:extLst>
          </p:cNvPr>
          <p:cNvSpPr>
            <a:spLocks noGrp="1"/>
          </p:cNvSpPr>
          <p:nvPr>
            <p:ph type="dt" sz="half" idx="10"/>
          </p:nvPr>
        </p:nvSpPr>
        <p:spPr/>
        <p:txBody>
          <a:bodyPr/>
          <a:lstStyle/>
          <a:p>
            <a:fld id="{FE8EBFB0-8837-4590-9FA0-9BBB29DB1717}" type="datetimeFigureOut">
              <a:rPr lang="en-US" smtClean="0"/>
              <a:t>9/8/2023</a:t>
            </a:fld>
            <a:endParaRPr lang="en-US"/>
          </a:p>
        </p:txBody>
      </p:sp>
      <p:sp>
        <p:nvSpPr>
          <p:cNvPr id="6" name="Footer Placeholder 5">
            <a:extLst>
              <a:ext uri="{FF2B5EF4-FFF2-40B4-BE49-F238E27FC236}">
                <a16:creationId xmlns:a16="http://schemas.microsoft.com/office/drawing/2014/main" id="{E63D8127-5423-F2D9-5227-A1B777AFF6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B940B1-C577-4797-737D-789F04EAA4E7}"/>
              </a:ext>
            </a:extLst>
          </p:cNvPr>
          <p:cNvSpPr>
            <a:spLocks noGrp="1"/>
          </p:cNvSpPr>
          <p:nvPr>
            <p:ph type="sldNum" sz="quarter" idx="12"/>
          </p:nvPr>
        </p:nvSpPr>
        <p:spPr/>
        <p:txBody>
          <a:bodyPr/>
          <a:lstStyle/>
          <a:p>
            <a:fld id="{5EBE9C86-35E8-488B-829A-68D174A50B9F}" type="slidenum">
              <a:rPr lang="en-US" smtClean="0"/>
              <a:t>‹#›</a:t>
            </a:fld>
            <a:endParaRPr lang="en-US"/>
          </a:p>
        </p:txBody>
      </p:sp>
    </p:spTree>
    <p:extLst>
      <p:ext uri="{BB962C8B-B14F-4D97-AF65-F5344CB8AC3E}">
        <p14:creationId xmlns:p14="http://schemas.microsoft.com/office/powerpoint/2010/main" val="1641266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5A308-B88B-F4B3-61A6-6FE089C8E9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73B767E-90E6-D295-B7BE-13E1705ACA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C63EC14-1A08-903E-4F1E-E08C220872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47E8FB-FC3E-9C70-EE10-F5E38687720B}"/>
              </a:ext>
            </a:extLst>
          </p:cNvPr>
          <p:cNvSpPr>
            <a:spLocks noGrp="1"/>
          </p:cNvSpPr>
          <p:nvPr>
            <p:ph type="dt" sz="half" idx="10"/>
          </p:nvPr>
        </p:nvSpPr>
        <p:spPr/>
        <p:txBody>
          <a:bodyPr/>
          <a:lstStyle/>
          <a:p>
            <a:fld id="{FE8EBFB0-8837-4590-9FA0-9BBB29DB1717}" type="datetimeFigureOut">
              <a:rPr lang="en-US" smtClean="0"/>
              <a:t>9/8/2023</a:t>
            </a:fld>
            <a:endParaRPr lang="en-US"/>
          </a:p>
        </p:txBody>
      </p:sp>
      <p:sp>
        <p:nvSpPr>
          <p:cNvPr id="6" name="Footer Placeholder 5">
            <a:extLst>
              <a:ext uri="{FF2B5EF4-FFF2-40B4-BE49-F238E27FC236}">
                <a16:creationId xmlns:a16="http://schemas.microsoft.com/office/drawing/2014/main" id="{73C60926-6495-7EC5-E912-8D06386D00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761228-2F72-8314-52E5-CAC359EED404}"/>
              </a:ext>
            </a:extLst>
          </p:cNvPr>
          <p:cNvSpPr>
            <a:spLocks noGrp="1"/>
          </p:cNvSpPr>
          <p:nvPr>
            <p:ph type="sldNum" sz="quarter" idx="12"/>
          </p:nvPr>
        </p:nvSpPr>
        <p:spPr/>
        <p:txBody>
          <a:bodyPr/>
          <a:lstStyle/>
          <a:p>
            <a:fld id="{5EBE9C86-35E8-488B-829A-68D174A50B9F}" type="slidenum">
              <a:rPr lang="en-US" smtClean="0"/>
              <a:t>‹#›</a:t>
            </a:fld>
            <a:endParaRPr lang="en-US"/>
          </a:p>
        </p:txBody>
      </p:sp>
    </p:spTree>
    <p:extLst>
      <p:ext uri="{BB962C8B-B14F-4D97-AF65-F5344CB8AC3E}">
        <p14:creationId xmlns:p14="http://schemas.microsoft.com/office/powerpoint/2010/main" val="2961561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E8AAF-4932-6047-8345-1FBDDE7CB25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0CEE11B-878E-CD73-9D45-447C2ECA00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D3328E-5451-2E9F-273E-C2AEE244DD03}"/>
              </a:ext>
            </a:extLst>
          </p:cNvPr>
          <p:cNvSpPr>
            <a:spLocks noGrp="1"/>
          </p:cNvSpPr>
          <p:nvPr>
            <p:ph type="dt" sz="half" idx="10"/>
          </p:nvPr>
        </p:nvSpPr>
        <p:spPr/>
        <p:txBody>
          <a:bodyPr/>
          <a:lstStyle/>
          <a:p>
            <a:fld id="{FE8EBFB0-8837-4590-9FA0-9BBB29DB1717}" type="datetimeFigureOut">
              <a:rPr lang="en-US" smtClean="0"/>
              <a:t>9/8/2023</a:t>
            </a:fld>
            <a:endParaRPr lang="en-US"/>
          </a:p>
        </p:txBody>
      </p:sp>
      <p:sp>
        <p:nvSpPr>
          <p:cNvPr id="5" name="Footer Placeholder 4">
            <a:extLst>
              <a:ext uri="{FF2B5EF4-FFF2-40B4-BE49-F238E27FC236}">
                <a16:creationId xmlns:a16="http://schemas.microsoft.com/office/drawing/2014/main" id="{580B4AA3-F989-E415-F228-FAB003C388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117723-05BA-F552-D7F8-FEAFFEAF36C4}"/>
              </a:ext>
            </a:extLst>
          </p:cNvPr>
          <p:cNvSpPr>
            <a:spLocks noGrp="1"/>
          </p:cNvSpPr>
          <p:nvPr>
            <p:ph type="sldNum" sz="quarter" idx="12"/>
          </p:nvPr>
        </p:nvSpPr>
        <p:spPr/>
        <p:txBody>
          <a:bodyPr/>
          <a:lstStyle/>
          <a:p>
            <a:fld id="{5EBE9C86-35E8-488B-829A-68D174A50B9F}" type="slidenum">
              <a:rPr lang="en-US" smtClean="0"/>
              <a:t>‹#›</a:t>
            </a:fld>
            <a:endParaRPr lang="en-US"/>
          </a:p>
        </p:txBody>
      </p:sp>
    </p:spTree>
    <p:extLst>
      <p:ext uri="{BB962C8B-B14F-4D97-AF65-F5344CB8AC3E}">
        <p14:creationId xmlns:p14="http://schemas.microsoft.com/office/powerpoint/2010/main" val="1446187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65F6B4-684F-2BE3-F54D-D38100A8367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F10EBC-3213-1AAF-5771-B3698B61E1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D143E5-0BA7-FAFB-990C-FC40C0350425}"/>
              </a:ext>
            </a:extLst>
          </p:cNvPr>
          <p:cNvSpPr>
            <a:spLocks noGrp="1"/>
          </p:cNvSpPr>
          <p:nvPr>
            <p:ph type="dt" sz="half" idx="10"/>
          </p:nvPr>
        </p:nvSpPr>
        <p:spPr/>
        <p:txBody>
          <a:bodyPr/>
          <a:lstStyle/>
          <a:p>
            <a:fld id="{FE8EBFB0-8837-4590-9FA0-9BBB29DB1717}" type="datetimeFigureOut">
              <a:rPr lang="en-US" smtClean="0"/>
              <a:t>9/8/2023</a:t>
            </a:fld>
            <a:endParaRPr lang="en-US"/>
          </a:p>
        </p:txBody>
      </p:sp>
      <p:sp>
        <p:nvSpPr>
          <p:cNvPr id="5" name="Footer Placeholder 4">
            <a:extLst>
              <a:ext uri="{FF2B5EF4-FFF2-40B4-BE49-F238E27FC236}">
                <a16:creationId xmlns:a16="http://schemas.microsoft.com/office/drawing/2014/main" id="{E0ADF562-26AC-5B1E-7E99-1B0BE1E3CF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8E2D28-7870-0B64-F875-4A16036B4474}"/>
              </a:ext>
            </a:extLst>
          </p:cNvPr>
          <p:cNvSpPr>
            <a:spLocks noGrp="1"/>
          </p:cNvSpPr>
          <p:nvPr>
            <p:ph type="sldNum" sz="quarter" idx="12"/>
          </p:nvPr>
        </p:nvSpPr>
        <p:spPr/>
        <p:txBody>
          <a:bodyPr/>
          <a:lstStyle/>
          <a:p>
            <a:fld id="{5EBE9C86-35E8-488B-829A-68D174A50B9F}" type="slidenum">
              <a:rPr lang="en-US" smtClean="0"/>
              <a:t>‹#›</a:t>
            </a:fld>
            <a:endParaRPr lang="en-US"/>
          </a:p>
        </p:txBody>
      </p:sp>
    </p:spTree>
    <p:extLst>
      <p:ext uri="{BB962C8B-B14F-4D97-AF65-F5344CB8AC3E}">
        <p14:creationId xmlns:p14="http://schemas.microsoft.com/office/powerpoint/2010/main" val="298899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D2037A-B01F-4464-EEA1-4659066131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3C715A-4B42-36F8-C392-6CECE75078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6232F0-7C25-B9A3-39C2-3EC9BF251F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8EBFB0-8837-4590-9FA0-9BBB29DB1717}" type="datetimeFigureOut">
              <a:rPr lang="en-US" smtClean="0"/>
              <a:t>9/8/2023</a:t>
            </a:fld>
            <a:endParaRPr lang="en-US"/>
          </a:p>
        </p:txBody>
      </p:sp>
      <p:sp>
        <p:nvSpPr>
          <p:cNvPr id="5" name="Footer Placeholder 4">
            <a:extLst>
              <a:ext uri="{FF2B5EF4-FFF2-40B4-BE49-F238E27FC236}">
                <a16:creationId xmlns:a16="http://schemas.microsoft.com/office/drawing/2014/main" id="{5CF7C9DF-5122-45FF-CCAA-6B553B2A8F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33A647F-C07F-9CFB-C5B1-26C5EE3D42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BE9C86-35E8-488B-829A-68D174A50B9F}" type="slidenum">
              <a:rPr lang="en-US" smtClean="0"/>
              <a:t>‹#›</a:t>
            </a:fld>
            <a:endParaRPr lang="en-US"/>
          </a:p>
        </p:txBody>
      </p:sp>
    </p:spTree>
    <p:extLst>
      <p:ext uri="{BB962C8B-B14F-4D97-AF65-F5344CB8AC3E}">
        <p14:creationId xmlns:p14="http://schemas.microsoft.com/office/powerpoint/2010/main" val="30453411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BA471-1398-D91C-4FB5-13A20AACABB8}"/>
              </a:ext>
            </a:extLst>
          </p:cNvPr>
          <p:cNvSpPr>
            <a:spLocks noGrp="1"/>
          </p:cNvSpPr>
          <p:nvPr>
            <p:ph type="ctrTitle"/>
          </p:nvPr>
        </p:nvSpPr>
        <p:spPr/>
        <p:txBody>
          <a:bodyPr>
            <a:normAutofit/>
          </a:bodyPr>
          <a:lstStyle/>
          <a:p>
            <a:r>
              <a:rPr lang="en-US" sz="3600" b="0" i="0" dirty="0">
                <a:effectLst/>
                <a:latin typeface="+mn-lt"/>
              </a:rPr>
              <a:t>Direct Primary Care: Evaluating a New</a:t>
            </a:r>
            <a:br>
              <a:rPr lang="en-US" sz="3600" b="0" i="0" dirty="0">
                <a:effectLst/>
                <a:latin typeface="+mn-lt"/>
              </a:rPr>
            </a:br>
            <a:r>
              <a:rPr lang="en-US" sz="3600" b="0" i="0" dirty="0">
                <a:effectLst/>
                <a:latin typeface="+mn-lt"/>
              </a:rPr>
              <a:t>Model of Delivery and Financing</a:t>
            </a:r>
            <a:r>
              <a:rPr lang="en-US" sz="3600" dirty="0">
                <a:latin typeface="+mn-lt"/>
              </a:rPr>
              <a:t> by the Society of Actuaries</a:t>
            </a:r>
          </a:p>
        </p:txBody>
      </p:sp>
      <p:sp>
        <p:nvSpPr>
          <p:cNvPr id="3" name="Subtitle 2">
            <a:extLst>
              <a:ext uri="{FF2B5EF4-FFF2-40B4-BE49-F238E27FC236}">
                <a16:creationId xmlns:a16="http://schemas.microsoft.com/office/drawing/2014/main" id="{45F5E9FB-12B8-0EE8-E0BC-002B5446BF51}"/>
              </a:ext>
            </a:extLst>
          </p:cNvPr>
          <p:cNvSpPr>
            <a:spLocks noGrp="1"/>
          </p:cNvSpPr>
          <p:nvPr>
            <p:ph type="subTitle" idx="1"/>
          </p:nvPr>
        </p:nvSpPr>
        <p:spPr/>
        <p:txBody>
          <a:bodyPr/>
          <a:lstStyle/>
          <a:p>
            <a:r>
              <a:rPr lang="en-US" dirty="0"/>
              <a:t>Prepared by Omaira Lopez</a:t>
            </a:r>
          </a:p>
          <a:p>
            <a:r>
              <a:rPr lang="en-US" dirty="0"/>
              <a:t>9/8/23</a:t>
            </a:r>
          </a:p>
        </p:txBody>
      </p:sp>
    </p:spTree>
    <p:extLst>
      <p:ext uri="{BB962C8B-B14F-4D97-AF65-F5344CB8AC3E}">
        <p14:creationId xmlns:p14="http://schemas.microsoft.com/office/powerpoint/2010/main" val="3547958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2632F-9BAA-5B3A-75F3-E633ED4CCB38}"/>
              </a:ext>
            </a:extLst>
          </p:cNvPr>
          <p:cNvSpPr>
            <a:spLocks noGrp="1"/>
          </p:cNvSpPr>
          <p:nvPr>
            <p:ph type="title"/>
          </p:nvPr>
        </p:nvSpPr>
        <p:spPr/>
        <p:txBody>
          <a:bodyPr/>
          <a:lstStyle/>
          <a:p>
            <a:r>
              <a:rPr lang="en-US" dirty="0"/>
              <a:t>The Study:</a:t>
            </a:r>
          </a:p>
        </p:txBody>
      </p:sp>
      <p:sp>
        <p:nvSpPr>
          <p:cNvPr id="3" name="Content Placeholder 2">
            <a:extLst>
              <a:ext uri="{FF2B5EF4-FFF2-40B4-BE49-F238E27FC236}">
                <a16:creationId xmlns:a16="http://schemas.microsoft.com/office/drawing/2014/main" id="{1B1E631A-FBAC-90CE-3791-BC593B0C3BD9}"/>
              </a:ext>
            </a:extLst>
          </p:cNvPr>
          <p:cNvSpPr>
            <a:spLocks noGrp="1"/>
          </p:cNvSpPr>
          <p:nvPr>
            <p:ph idx="1"/>
          </p:nvPr>
        </p:nvSpPr>
        <p:spPr/>
        <p:txBody>
          <a:bodyPr>
            <a:normAutofit/>
          </a:bodyPr>
          <a:lstStyle/>
          <a:p>
            <a:r>
              <a:rPr lang="en-US" sz="3600" dirty="0"/>
              <a:t>Includes extensive 98 page report on:</a:t>
            </a:r>
          </a:p>
          <a:p>
            <a:pPr lvl="1"/>
            <a:r>
              <a:rPr lang="en-US" sz="3600" dirty="0"/>
              <a:t>Data review of literature</a:t>
            </a:r>
          </a:p>
          <a:p>
            <a:pPr lvl="1"/>
            <a:r>
              <a:rPr lang="en-US" sz="3600" dirty="0"/>
              <a:t>Market Review of DPC practices</a:t>
            </a:r>
          </a:p>
          <a:p>
            <a:pPr lvl="1"/>
            <a:r>
              <a:rPr lang="en-US" sz="3600" dirty="0"/>
              <a:t>Case Study of DPC model as provided by a large employer</a:t>
            </a:r>
          </a:p>
        </p:txBody>
      </p:sp>
    </p:spTree>
    <p:extLst>
      <p:ext uri="{BB962C8B-B14F-4D97-AF65-F5344CB8AC3E}">
        <p14:creationId xmlns:p14="http://schemas.microsoft.com/office/powerpoint/2010/main" val="436381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F0A2D-AD5E-4401-4472-16704E7D3111}"/>
              </a:ext>
            </a:extLst>
          </p:cNvPr>
          <p:cNvSpPr>
            <a:spLocks noGrp="1"/>
          </p:cNvSpPr>
          <p:nvPr>
            <p:ph type="title"/>
          </p:nvPr>
        </p:nvSpPr>
        <p:spPr/>
        <p:txBody>
          <a:bodyPr/>
          <a:lstStyle/>
          <a:p>
            <a:r>
              <a:rPr lang="en-US" dirty="0"/>
              <a:t>Market Survey Takeaways</a:t>
            </a:r>
          </a:p>
        </p:txBody>
      </p:sp>
      <p:sp>
        <p:nvSpPr>
          <p:cNvPr id="3" name="Content Placeholder 2">
            <a:extLst>
              <a:ext uri="{FF2B5EF4-FFF2-40B4-BE49-F238E27FC236}">
                <a16:creationId xmlns:a16="http://schemas.microsoft.com/office/drawing/2014/main" id="{24A0A374-C67E-0513-A683-953F8ACF82E5}"/>
              </a:ext>
            </a:extLst>
          </p:cNvPr>
          <p:cNvSpPr>
            <a:spLocks noGrp="1"/>
          </p:cNvSpPr>
          <p:nvPr>
            <p:ph idx="1"/>
          </p:nvPr>
        </p:nvSpPr>
        <p:spPr/>
        <p:txBody>
          <a:bodyPr>
            <a:normAutofit fontScale="92500" lnSpcReduction="20000"/>
          </a:bodyPr>
          <a:lstStyle/>
          <a:p>
            <a:r>
              <a:rPr lang="en-US" dirty="0"/>
              <a:t>Findings on survey of 200 DPC physicians:</a:t>
            </a:r>
          </a:p>
          <a:p>
            <a:r>
              <a:rPr lang="en-US" dirty="0"/>
              <a:t>The average per-person monthly DPC membership fees reported in the survey were $40 for children and ranged from $65 to $85 for adults, depending on age. Most DPC practices do not charge a per-visit fee for services covered under their DPC memberships (89%)</a:t>
            </a:r>
          </a:p>
          <a:p>
            <a:r>
              <a:rPr lang="en-US" dirty="0"/>
              <a:t> The average reported current DPC patient panel size was 445, while the average target panel was 628</a:t>
            </a:r>
          </a:p>
          <a:p>
            <a:r>
              <a:rPr lang="en-US" dirty="0"/>
              <a:t>Nearly all DPC physicians reported having better or much better “overall (personal and professional) satisfaction” (99%), “ability to practice medicine” (98%), “quality of primary care” (98%), and “relationships with their primary care patients” (97%) under a DPC model. Just 34% of DPC physicians reported having better or much better “earnings as a PCP under a DPC model.”</a:t>
            </a:r>
          </a:p>
        </p:txBody>
      </p:sp>
    </p:spTree>
    <p:extLst>
      <p:ext uri="{BB962C8B-B14F-4D97-AF65-F5344CB8AC3E}">
        <p14:creationId xmlns:p14="http://schemas.microsoft.com/office/powerpoint/2010/main" val="2577954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D4B6D-96BE-2908-3B83-A49B35A2BBC9}"/>
              </a:ext>
            </a:extLst>
          </p:cNvPr>
          <p:cNvSpPr>
            <a:spLocks noGrp="1"/>
          </p:cNvSpPr>
          <p:nvPr>
            <p:ph type="ctrTitle"/>
          </p:nvPr>
        </p:nvSpPr>
        <p:spPr>
          <a:xfrm>
            <a:off x="1524000" y="321175"/>
            <a:ext cx="8229600" cy="880608"/>
          </a:xfrm>
        </p:spPr>
        <p:txBody>
          <a:bodyPr>
            <a:normAutofit fontScale="90000"/>
          </a:bodyPr>
          <a:lstStyle/>
          <a:p>
            <a:r>
              <a:rPr lang="en-US" sz="4400" dirty="0"/>
              <a:t>About</a:t>
            </a:r>
            <a:r>
              <a:rPr lang="en-US" dirty="0"/>
              <a:t> </a:t>
            </a:r>
            <a:r>
              <a:rPr lang="en-US" sz="4400" dirty="0"/>
              <a:t>Care Provided </a:t>
            </a:r>
          </a:p>
        </p:txBody>
      </p:sp>
      <p:graphicFrame>
        <p:nvGraphicFramePr>
          <p:cNvPr id="4" name="Table 4">
            <a:extLst>
              <a:ext uri="{FF2B5EF4-FFF2-40B4-BE49-F238E27FC236}">
                <a16:creationId xmlns:a16="http://schemas.microsoft.com/office/drawing/2014/main" id="{9AB40022-3889-7A81-998F-7EEDA2EB994B}"/>
              </a:ext>
            </a:extLst>
          </p:cNvPr>
          <p:cNvGraphicFramePr>
            <a:graphicFrameLocks noGrp="1"/>
          </p:cNvGraphicFramePr>
          <p:nvPr>
            <p:extLst>
              <p:ext uri="{D42A27DB-BD31-4B8C-83A1-F6EECF244321}">
                <p14:modId xmlns:p14="http://schemas.microsoft.com/office/powerpoint/2010/main" val="458275552"/>
              </p:ext>
            </p:extLst>
          </p:nvPr>
        </p:nvGraphicFramePr>
        <p:xfrm>
          <a:off x="853441" y="1141865"/>
          <a:ext cx="9187542" cy="5394960"/>
        </p:xfrm>
        <a:graphic>
          <a:graphicData uri="http://schemas.openxmlformats.org/drawingml/2006/table">
            <a:tbl>
              <a:tblPr firstRow="1" bandRow="1">
                <a:tableStyleId>{5C22544A-7EE6-4342-B048-85BDC9FD1C3A}</a:tableStyleId>
              </a:tblPr>
              <a:tblGrid>
                <a:gridCol w="3062514">
                  <a:extLst>
                    <a:ext uri="{9D8B030D-6E8A-4147-A177-3AD203B41FA5}">
                      <a16:colId xmlns:a16="http://schemas.microsoft.com/office/drawing/2014/main" val="4029054332"/>
                    </a:ext>
                  </a:extLst>
                </a:gridCol>
                <a:gridCol w="3062514">
                  <a:extLst>
                    <a:ext uri="{9D8B030D-6E8A-4147-A177-3AD203B41FA5}">
                      <a16:colId xmlns:a16="http://schemas.microsoft.com/office/drawing/2014/main" val="2379028895"/>
                    </a:ext>
                  </a:extLst>
                </a:gridCol>
                <a:gridCol w="3062514">
                  <a:extLst>
                    <a:ext uri="{9D8B030D-6E8A-4147-A177-3AD203B41FA5}">
                      <a16:colId xmlns:a16="http://schemas.microsoft.com/office/drawing/2014/main" val="3471236234"/>
                    </a:ext>
                  </a:extLst>
                </a:gridCol>
              </a:tblGrid>
              <a:tr h="290529">
                <a:tc>
                  <a:txBody>
                    <a:bodyPr/>
                    <a:lstStyle/>
                    <a:p>
                      <a:r>
                        <a:rPr lang="en-US" dirty="0"/>
                        <a:t>Membership Covered Care</a:t>
                      </a:r>
                    </a:p>
                  </a:txBody>
                  <a:tcPr/>
                </a:tc>
                <a:tc>
                  <a:txBody>
                    <a:bodyPr/>
                    <a:lstStyle/>
                    <a:p>
                      <a:r>
                        <a:rPr lang="en-US" dirty="0"/>
                        <a:t>Covered with Additional Fee</a:t>
                      </a:r>
                    </a:p>
                  </a:txBody>
                  <a:tcPr/>
                </a:tc>
                <a:tc>
                  <a:txBody>
                    <a:bodyPr/>
                    <a:lstStyle/>
                    <a:p>
                      <a:r>
                        <a:rPr lang="en-US" dirty="0"/>
                        <a:t>Did not Offer the following</a:t>
                      </a:r>
                    </a:p>
                  </a:txBody>
                  <a:tcPr/>
                </a:tc>
                <a:extLst>
                  <a:ext uri="{0D108BD9-81ED-4DB2-BD59-A6C34878D82A}">
                    <a16:rowId xmlns:a16="http://schemas.microsoft.com/office/drawing/2014/main" val="2727852390"/>
                  </a:ext>
                </a:extLst>
              </a:tr>
              <a:tr h="699710">
                <a:tc>
                  <a:txBody>
                    <a:bodyPr/>
                    <a:lstStyle/>
                    <a:p>
                      <a:r>
                        <a:rPr lang="en-US" sz="1800" b="0" i="0" kern="1200" dirty="0">
                          <a:solidFill>
                            <a:schemeClr val="dk1"/>
                          </a:solidFill>
                          <a:effectLst/>
                          <a:latin typeface="+mn-lt"/>
                          <a:ea typeface="+mn-ea"/>
                          <a:cs typeface="+mn-cs"/>
                        </a:rPr>
                        <a:t>o Phone/text consults (99%)</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Same-day appointments (99%)</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EKG (88%)</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Telemedicine (88%)</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Urgent care/walk-in appointments (84%)</a:t>
                      </a:r>
                      <a:r>
                        <a:rPr lang="en-US" dirty="0"/>
                        <a:t/>
                      </a:r>
                      <a:br>
                        <a:rPr lang="en-US" dirty="0"/>
                      </a:br>
                      <a:r>
                        <a:rPr lang="en-US" sz="1800" b="0" i="0" kern="1200" dirty="0">
                          <a:solidFill>
                            <a:schemeClr val="dk1"/>
                          </a:solidFill>
                          <a:effectLst/>
                          <a:latin typeface="+mn-lt"/>
                          <a:ea typeface="+mn-ea"/>
                          <a:cs typeface="+mn-cs"/>
                        </a:rPr>
                        <a:t>15</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Nutritional counseling (83%)</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Weight management (82%)</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Wellness coaching (79%)</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Biopsy and excisions (70%)</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Cryosurgery (65%)</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House calls/home visits (58%)</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Joint injections (58%)</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Spirometry (56%)</a:t>
                      </a:r>
                      <a:r>
                        <a:rPr lang="en-US" dirty="0"/>
                        <a:t> </a:t>
                      </a:r>
                      <a:br>
                        <a:rPr lang="en-US" dirty="0"/>
                      </a:br>
                      <a:endParaRPr lang="en-US" dirty="0"/>
                    </a:p>
                  </a:txBody>
                  <a:tcPr/>
                </a:tc>
                <a:tc>
                  <a:txBody>
                    <a:bodyPr/>
                    <a:lstStyle/>
                    <a:p>
                      <a:r>
                        <a:rPr lang="en-US" sz="1800" b="0" i="0" kern="1200" dirty="0">
                          <a:solidFill>
                            <a:schemeClr val="dk1"/>
                          </a:solidFill>
                          <a:effectLst/>
                          <a:latin typeface="+mn-lt"/>
                          <a:ea typeface="+mn-ea"/>
                          <a:cs typeface="+mn-cs"/>
                        </a:rPr>
                        <a:t>o Basic laboratory testing such as HgbA1C, lipids, CMP, TSH, PSA, PAP, CBC, U/A (69%)</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Sending off pathology specimens (66%)</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Prescriptions drugs (57%)</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Adult immunizations (53%)</a:t>
                      </a:r>
                      <a:r>
                        <a:rPr lang="en-US" dirty="0"/>
                        <a:t> </a:t>
                      </a:r>
                      <a:br>
                        <a:rPr lang="en-US" dirty="0"/>
                      </a:br>
                      <a:endParaRPr lang="en-US" dirty="0"/>
                    </a:p>
                  </a:txBody>
                  <a:tcPr/>
                </a:tc>
                <a:tc>
                  <a:txBody>
                    <a:bodyPr/>
                    <a:lstStyle/>
                    <a:p>
                      <a:r>
                        <a:rPr lang="en-US" sz="1800" b="0" i="0" kern="1200" dirty="0">
                          <a:solidFill>
                            <a:schemeClr val="dk1"/>
                          </a:solidFill>
                          <a:effectLst/>
                          <a:latin typeface="+mn-lt"/>
                          <a:ea typeface="+mn-ea"/>
                          <a:cs typeface="+mn-cs"/>
                        </a:rPr>
                        <a:t>o Flexible sigmoidoscopy exam (97%)</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Obstetrical services (91%)</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Vasectomy (88%)</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Colonoscopy (82%)</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Tympanometry (82%)</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Ultrasound imaging (74%)</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X-ray (74%)</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Addiction medicine (73%)</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Functional/integrative medicine (61%)</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Department of Transportation (DOT) physicals (57%)</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Endometrial sampling (57%)</a:t>
                      </a:r>
                      <a:br>
                        <a:rPr lang="en-US" sz="1800" b="0" i="0" kern="1200" dirty="0">
                          <a:solidFill>
                            <a:schemeClr val="dk1"/>
                          </a:solidFill>
                          <a:effectLst/>
                          <a:latin typeface="+mn-lt"/>
                          <a:ea typeface="+mn-ea"/>
                          <a:cs typeface="+mn-cs"/>
                        </a:rPr>
                      </a:br>
                      <a:r>
                        <a:rPr lang="en-US" sz="1800" b="0" i="0" kern="1200" dirty="0">
                          <a:solidFill>
                            <a:schemeClr val="dk1"/>
                          </a:solidFill>
                          <a:effectLst/>
                          <a:latin typeface="+mn-lt"/>
                          <a:ea typeface="+mn-ea"/>
                          <a:cs typeface="+mn-cs"/>
                        </a:rPr>
                        <a:t>o Children and adolescent immunizations (51%)</a:t>
                      </a:r>
                      <a:r>
                        <a:rPr lang="en-US" dirty="0"/>
                        <a:t> </a:t>
                      </a:r>
                      <a:br>
                        <a:rPr lang="en-US" dirty="0"/>
                      </a:br>
                      <a:endParaRPr lang="en-US" dirty="0"/>
                    </a:p>
                  </a:txBody>
                  <a:tcPr/>
                </a:tc>
                <a:extLst>
                  <a:ext uri="{0D108BD9-81ED-4DB2-BD59-A6C34878D82A}">
                    <a16:rowId xmlns:a16="http://schemas.microsoft.com/office/drawing/2014/main" val="624637632"/>
                  </a:ext>
                </a:extLst>
              </a:tr>
            </a:tbl>
          </a:graphicData>
        </a:graphic>
      </p:graphicFrame>
    </p:spTree>
    <p:extLst>
      <p:ext uri="{BB962C8B-B14F-4D97-AF65-F5344CB8AC3E}">
        <p14:creationId xmlns:p14="http://schemas.microsoft.com/office/powerpoint/2010/main" val="4149346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410C5-B658-5862-F832-38139244E317}"/>
              </a:ext>
            </a:extLst>
          </p:cNvPr>
          <p:cNvSpPr>
            <a:spLocks noGrp="1"/>
          </p:cNvSpPr>
          <p:nvPr>
            <p:ph type="title"/>
          </p:nvPr>
        </p:nvSpPr>
        <p:spPr/>
        <p:txBody>
          <a:bodyPr/>
          <a:lstStyle/>
          <a:p>
            <a:r>
              <a:rPr lang="en-US" dirty="0" smtClean="0"/>
              <a:t>Individual Example of DPC</a:t>
            </a:r>
            <a:endParaRPr lang="en-US" dirty="0"/>
          </a:p>
        </p:txBody>
      </p:sp>
      <p:pic>
        <p:nvPicPr>
          <p:cNvPr id="4" name="Content Placeholder 3"/>
          <p:cNvPicPr>
            <a:picLocks noGrp="1" noChangeAspect="1"/>
          </p:cNvPicPr>
          <p:nvPr>
            <p:ph idx="1"/>
          </p:nvPr>
        </p:nvPicPr>
        <p:blipFill>
          <a:blip r:embed="rId2"/>
          <a:stretch>
            <a:fillRect/>
          </a:stretch>
        </p:blipFill>
        <p:spPr>
          <a:xfrm>
            <a:off x="730135" y="2212328"/>
            <a:ext cx="9601200" cy="3543300"/>
          </a:xfrm>
          <a:prstGeom prst="rect">
            <a:avLst/>
          </a:prstGeom>
        </p:spPr>
      </p:pic>
      <p:sp>
        <p:nvSpPr>
          <p:cNvPr id="5" name="TextBox 4"/>
          <p:cNvSpPr txBox="1"/>
          <p:nvPr/>
        </p:nvSpPr>
        <p:spPr>
          <a:xfrm>
            <a:off x="8412480" y="5880319"/>
            <a:ext cx="2135265" cy="369332"/>
          </a:xfrm>
          <a:prstGeom prst="rect">
            <a:avLst/>
          </a:prstGeom>
          <a:noFill/>
        </p:spPr>
        <p:txBody>
          <a:bodyPr wrap="none" rtlCol="0">
            <a:spAutoFit/>
          </a:bodyPr>
          <a:lstStyle/>
          <a:p>
            <a:r>
              <a:rPr lang="en-US" dirty="0"/>
              <a:t>(Rhoads &amp; </a:t>
            </a:r>
            <a:r>
              <a:rPr lang="en-US" dirty="0" smtClean="0"/>
              <a:t>Kray, </a:t>
            </a:r>
            <a:r>
              <a:rPr lang="en-US" dirty="0" err="1" smtClean="0"/>
              <a:t>n.d.</a:t>
            </a:r>
            <a:r>
              <a:rPr lang="en-US" dirty="0" smtClean="0"/>
              <a:t>)</a:t>
            </a:r>
            <a:endParaRPr lang="en-US" dirty="0"/>
          </a:p>
        </p:txBody>
      </p:sp>
      <p:sp>
        <p:nvSpPr>
          <p:cNvPr id="6" name="TextBox 5"/>
          <p:cNvSpPr txBox="1"/>
          <p:nvPr/>
        </p:nvSpPr>
        <p:spPr>
          <a:xfrm>
            <a:off x="1388226" y="1690688"/>
            <a:ext cx="7935186" cy="646331"/>
          </a:xfrm>
          <a:prstGeom prst="rect">
            <a:avLst/>
          </a:prstGeom>
          <a:noFill/>
        </p:spPr>
        <p:txBody>
          <a:bodyPr wrap="none" rtlCol="0">
            <a:spAutoFit/>
          </a:bodyPr>
          <a:lstStyle/>
          <a:p>
            <a:pPr marL="285750" indent="-285750">
              <a:buFont typeface="Arial" panose="020B0604020202020204" pitchFamily="34" charset="0"/>
              <a:buChar char="•"/>
            </a:pPr>
            <a:r>
              <a:rPr lang="en-US" b="1" dirty="0"/>
              <a:t>70% of today’s medical decisions</a:t>
            </a:r>
            <a:r>
              <a:rPr lang="en-US" dirty="0"/>
              <a:t> depend on laboratory test </a:t>
            </a:r>
            <a:r>
              <a:rPr lang="en-US" dirty="0" smtClean="0"/>
              <a:t>results (CDC, 2018)</a:t>
            </a:r>
            <a:endParaRPr lang="en-US" dirty="0"/>
          </a:p>
          <a:p>
            <a:endParaRPr lang="en-US" dirty="0"/>
          </a:p>
        </p:txBody>
      </p:sp>
    </p:spTree>
    <p:extLst>
      <p:ext uri="{BB962C8B-B14F-4D97-AF65-F5344CB8AC3E}">
        <p14:creationId xmlns:p14="http://schemas.microsoft.com/office/powerpoint/2010/main" val="2398027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E2B3E-8B3D-DAE3-F2FD-889462FB61D4}"/>
              </a:ext>
            </a:extLst>
          </p:cNvPr>
          <p:cNvSpPr>
            <a:spLocks noGrp="1"/>
          </p:cNvSpPr>
          <p:nvPr>
            <p:ph type="title"/>
          </p:nvPr>
        </p:nvSpPr>
        <p:spPr/>
        <p:txBody>
          <a:bodyPr/>
          <a:lstStyle/>
          <a:p>
            <a:r>
              <a:rPr lang="en-US" dirty="0"/>
              <a:t>About the Case Study</a:t>
            </a:r>
          </a:p>
        </p:txBody>
      </p:sp>
      <p:sp>
        <p:nvSpPr>
          <p:cNvPr id="3" name="Content Placeholder 2">
            <a:extLst>
              <a:ext uri="{FF2B5EF4-FFF2-40B4-BE49-F238E27FC236}">
                <a16:creationId xmlns:a16="http://schemas.microsoft.com/office/drawing/2014/main" id="{ABD28E4B-8E3C-2B7C-9B3B-A5ADF0270A1B}"/>
              </a:ext>
            </a:extLst>
          </p:cNvPr>
          <p:cNvSpPr>
            <a:spLocks noGrp="1"/>
          </p:cNvSpPr>
          <p:nvPr>
            <p:ph idx="1"/>
          </p:nvPr>
        </p:nvSpPr>
        <p:spPr/>
        <p:txBody>
          <a:bodyPr/>
          <a:lstStyle/>
          <a:p>
            <a:r>
              <a:rPr lang="en-US" dirty="0"/>
              <a:t>They procured a longitudinal claims data set from an employer with a DPC option included in its health benefits plan for employees and </a:t>
            </a:r>
            <a:r>
              <a:rPr lang="en-US" dirty="0" smtClean="0"/>
              <a:t>dependents over a 2 year period.</a:t>
            </a:r>
          </a:p>
          <a:p>
            <a:r>
              <a:rPr lang="en-US" dirty="0"/>
              <a:t>The health benefit plan covered approximately 1,000 employees and 1,000 dependents, and roughly half of the population was enrolled in the DPC option. </a:t>
            </a:r>
            <a:endParaRPr lang="en-US" dirty="0"/>
          </a:p>
          <a:p>
            <a:r>
              <a:rPr lang="en-US" dirty="0" smtClean="0"/>
              <a:t>With this employer, m</a:t>
            </a:r>
            <a:r>
              <a:rPr lang="en-US" dirty="0" smtClean="0"/>
              <a:t>embers could elect </a:t>
            </a:r>
            <a:r>
              <a:rPr lang="en-US" dirty="0"/>
              <a:t>to enroll in a traditional PPO-style plan option, or they </a:t>
            </a:r>
            <a:r>
              <a:rPr lang="en-US" dirty="0" smtClean="0"/>
              <a:t>could </a:t>
            </a:r>
            <a:r>
              <a:rPr lang="en-US" dirty="0"/>
              <a:t>choose to enroll in an option that includes a DPC membership, with the employer covering the membership </a:t>
            </a:r>
            <a:r>
              <a:rPr lang="en-US" dirty="0" smtClean="0"/>
              <a:t>fee.</a:t>
            </a:r>
            <a:endParaRPr lang="en-US" dirty="0"/>
          </a:p>
        </p:txBody>
      </p:sp>
    </p:spTree>
    <p:extLst>
      <p:ext uri="{BB962C8B-B14F-4D97-AF65-F5344CB8AC3E}">
        <p14:creationId xmlns:p14="http://schemas.microsoft.com/office/powerpoint/2010/main" val="800553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Price Breakdown for Employer and Employees</a:t>
            </a:r>
            <a:endParaRPr lang="en-US" dirty="0"/>
          </a:p>
        </p:txBody>
      </p:sp>
      <p:pic>
        <p:nvPicPr>
          <p:cNvPr id="4" name="Content Placeholder 3"/>
          <p:cNvPicPr>
            <a:picLocks noGrp="1" noChangeAspect="1"/>
          </p:cNvPicPr>
          <p:nvPr>
            <p:ph idx="1"/>
          </p:nvPr>
        </p:nvPicPr>
        <p:blipFill>
          <a:blip r:embed="rId2"/>
          <a:stretch>
            <a:fillRect/>
          </a:stretch>
        </p:blipFill>
        <p:spPr>
          <a:xfrm>
            <a:off x="286269" y="1748877"/>
            <a:ext cx="5885434" cy="2715057"/>
          </a:xfrm>
          <a:prstGeom prst="rect">
            <a:avLst/>
          </a:prstGeom>
        </p:spPr>
      </p:pic>
      <p:pic>
        <p:nvPicPr>
          <p:cNvPr id="5" name="Picture 4"/>
          <p:cNvPicPr>
            <a:picLocks noChangeAspect="1"/>
          </p:cNvPicPr>
          <p:nvPr/>
        </p:nvPicPr>
        <p:blipFill>
          <a:blip r:embed="rId3"/>
          <a:stretch>
            <a:fillRect/>
          </a:stretch>
        </p:blipFill>
        <p:spPr>
          <a:xfrm>
            <a:off x="8486" y="4320145"/>
            <a:ext cx="6286500" cy="1457325"/>
          </a:xfrm>
          <a:prstGeom prst="rect">
            <a:avLst/>
          </a:prstGeom>
        </p:spPr>
      </p:pic>
      <p:pic>
        <p:nvPicPr>
          <p:cNvPr id="6" name="Picture 5"/>
          <p:cNvPicPr>
            <a:picLocks noChangeAspect="1"/>
          </p:cNvPicPr>
          <p:nvPr/>
        </p:nvPicPr>
        <p:blipFill>
          <a:blip r:embed="rId4"/>
          <a:stretch>
            <a:fillRect/>
          </a:stretch>
        </p:blipFill>
        <p:spPr>
          <a:xfrm>
            <a:off x="6171703" y="4037791"/>
            <a:ext cx="5852313" cy="2022032"/>
          </a:xfrm>
          <a:prstGeom prst="rect">
            <a:avLst/>
          </a:prstGeom>
        </p:spPr>
      </p:pic>
      <p:sp>
        <p:nvSpPr>
          <p:cNvPr id="7" name="TextBox 6"/>
          <p:cNvSpPr txBox="1"/>
          <p:nvPr/>
        </p:nvSpPr>
        <p:spPr>
          <a:xfrm>
            <a:off x="286269" y="5677449"/>
            <a:ext cx="5295206" cy="646331"/>
          </a:xfrm>
          <a:prstGeom prst="rect">
            <a:avLst/>
          </a:prstGeom>
          <a:noFill/>
        </p:spPr>
        <p:txBody>
          <a:bodyPr wrap="square" rtlCol="0">
            <a:spAutoFit/>
          </a:bodyPr>
          <a:lstStyle/>
          <a:p>
            <a:r>
              <a:rPr lang="en-US" sz="1200" dirty="0"/>
              <a:t>Figure 3</a:t>
            </a:r>
            <a:r>
              <a:rPr lang="en-US" sz="1200" dirty="0" smtClean="0"/>
              <a:t>. Illustrates  </a:t>
            </a:r>
            <a:r>
              <a:rPr lang="en-US" sz="1200" dirty="0"/>
              <a:t>members enrolled in the DPC option had an alternate benefit structure versus </a:t>
            </a:r>
            <a:r>
              <a:rPr lang="en-US" sz="1200" dirty="0" smtClean="0"/>
              <a:t>the </a:t>
            </a:r>
            <a:r>
              <a:rPr lang="en-US" sz="1200" dirty="0"/>
              <a:t>traditional option for coverage of non-preventive, traditional medical </a:t>
            </a:r>
            <a:r>
              <a:rPr lang="en-US" sz="1200" dirty="0" smtClean="0"/>
              <a:t>claims.</a:t>
            </a:r>
            <a:endParaRPr lang="en-US" sz="1200" dirty="0"/>
          </a:p>
        </p:txBody>
      </p:sp>
      <p:pic>
        <p:nvPicPr>
          <p:cNvPr id="8" name="Picture 7"/>
          <p:cNvPicPr>
            <a:picLocks noChangeAspect="1"/>
          </p:cNvPicPr>
          <p:nvPr/>
        </p:nvPicPr>
        <p:blipFill>
          <a:blip r:embed="rId5"/>
          <a:stretch>
            <a:fillRect/>
          </a:stretch>
        </p:blipFill>
        <p:spPr>
          <a:xfrm>
            <a:off x="6171703" y="1837433"/>
            <a:ext cx="4286250" cy="1914525"/>
          </a:xfrm>
          <a:prstGeom prst="rect">
            <a:avLst/>
          </a:prstGeom>
        </p:spPr>
      </p:pic>
      <p:sp>
        <p:nvSpPr>
          <p:cNvPr id="9" name="TextBox 8"/>
          <p:cNvSpPr txBox="1"/>
          <p:nvPr/>
        </p:nvSpPr>
        <p:spPr>
          <a:xfrm>
            <a:off x="6096000" y="1440895"/>
            <a:ext cx="4911164" cy="646331"/>
          </a:xfrm>
          <a:prstGeom prst="rect">
            <a:avLst/>
          </a:prstGeom>
          <a:noFill/>
        </p:spPr>
        <p:txBody>
          <a:bodyPr wrap="square" rtlCol="0">
            <a:spAutoFit/>
          </a:bodyPr>
          <a:lstStyle/>
          <a:p>
            <a:r>
              <a:rPr lang="en-US" sz="1200" dirty="0"/>
              <a:t>Figure 2 illustrates how the claim liability for a single employee with annual routine and major medical claims totaling $</a:t>
            </a:r>
            <a:r>
              <a:rPr lang="en-US" sz="1200" dirty="0" smtClean="0"/>
              <a:t>15,000</a:t>
            </a:r>
          </a:p>
          <a:p>
            <a:r>
              <a:rPr lang="en-US" sz="1200" dirty="0" smtClean="0"/>
              <a:t> </a:t>
            </a:r>
            <a:r>
              <a:rPr lang="en-US" sz="1200" dirty="0"/>
              <a:t>would be distributed between the employee and the employer by corridor.</a:t>
            </a:r>
          </a:p>
        </p:txBody>
      </p:sp>
    </p:spTree>
    <p:extLst>
      <p:ext uri="{BB962C8B-B14F-4D97-AF65-F5344CB8AC3E}">
        <p14:creationId xmlns:p14="http://schemas.microsoft.com/office/powerpoint/2010/main" val="1813474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DPC Patients Utilization Analysis</a:t>
            </a:r>
            <a:endParaRPr lang="en-US" dirty="0"/>
          </a:p>
        </p:txBody>
      </p:sp>
      <p:sp>
        <p:nvSpPr>
          <p:cNvPr id="3" name="Content Placeholder 2"/>
          <p:cNvSpPr>
            <a:spLocks noGrp="1"/>
          </p:cNvSpPr>
          <p:nvPr>
            <p:ph idx="1"/>
          </p:nvPr>
        </p:nvSpPr>
        <p:spPr>
          <a:xfrm>
            <a:off x="838200" y="1825625"/>
            <a:ext cx="9910156" cy="1640782"/>
          </a:xfrm>
        </p:spPr>
        <p:txBody>
          <a:bodyPr>
            <a:normAutofit fontScale="55000" lnSpcReduction="20000"/>
          </a:bodyPr>
          <a:lstStyle/>
          <a:p>
            <a:r>
              <a:rPr lang="en-US" dirty="0"/>
              <a:t>Figure 7 provides a summary of the relative health statuses of the DPC and traditional cohorts based on risk scores</a:t>
            </a:r>
            <a:r>
              <a:rPr lang="en-US" dirty="0" smtClean="0"/>
              <a:t>.</a:t>
            </a:r>
          </a:p>
          <a:p>
            <a:r>
              <a:rPr lang="en-US" dirty="0" err="1"/>
              <a:t>Milliman</a:t>
            </a:r>
            <a:r>
              <a:rPr lang="en-US" dirty="0"/>
              <a:t> Advanced Risk Adjusters™ (MARA™) </a:t>
            </a:r>
            <a:r>
              <a:rPr lang="en-US" dirty="0" smtClean="0"/>
              <a:t>calculates </a:t>
            </a:r>
            <a:r>
              <a:rPr lang="en-US" dirty="0"/>
              <a:t>risk scores in total and broken out across six medical service </a:t>
            </a:r>
            <a:r>
              <a:rPr lang="en-US" dirty="0" smtClean="0"/>
              <a:t>types.</a:t>
            </a:r>
          </a:p>
          <a:p>
            <a:r>
              <a:rPr lang="en-US" dirty="0"/>
              <a:t>An individual with a higher risk score is generally less healthy and is associated with higher claim costs than an individual with a lower risk score</a:t>
            </a:r>
            <a:r>
              <a:rPr lang="en-US" dirty="0" smtClean="0"/>
              <a:t>.</a:t>
            </a:r>
          </a:p>
          <a:p>
            <a:r>
              <a:rPr lang="en-US" dirty="0"/>
              <a:t>These observed differences in health status between the DPC and traditional cohorts </a:t>
            </a:r>
            <a:r>
              <a:rPr lang="en-US" dirty="0" smtClean="0"/>
              <a:t>support </a:t>
            </a:r>
            <a:r>
              <a:rPr lang="en-US" dirty="0"/>
              <a:t>the need for proper adjustments to be made when analyzing differences in actual utilization rates and claim costs between these cohorts.</a:t>
            </a:r>
          </a:p>
        </p:txBody>
      </p:sp>
      <p:pic>
        <p:nvPicPr>
          <p:cNvPr id="4" name="Picture 3"/>
          <p:cNvPicPr>
            <a:picLocks noChangeAspect="1"/>
          </p:cNvPicPr>
          <p:nvPr/>
        </p:nvPicPr>
        <p:blipFill>
          <a:blip r:embed="rId2"/>
          <a:stretch>
            <a:fillRect/>
          </a:stretch>
        </p:blipFill>
        <p:spPr>
          <a:xfrm>
            <a:off x="3236334" y="3466407"/>
            <a:ext cx="5553075" cy="2686050"/>
          </a:xfrm>
          <a:prstGeom prst="rect">
            <a:avLst/>
          </a:prstGeom>
        </p:spPr>
      </p:pic>
    </p:spTree>
    <p:extLst>
      <p:ext uri="{BB962C8B-B14F-4D97-AF65-F5344CB8AC3E}">
        <p14:creationId xmlns:p14="http://schemas.microsoft.com/office/powerpoint/2010/main" val="672865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Claim Cost Differences</a:t>
            </a:r>
            <a:endParaRPr lang="en-US" dirty="0"/>
          </a:p>
        </p:txBody>
      </p:sp>
      <p:sp>
        <p:nvSpPr>
          <p:cNvPr id="3" name="Content Placeholder 2"/>
          <p:cNvSpPr>
            <a:spLocks noGrp="1"/>
          </p:cNvSpPr>
          <p:nvPr>
            <p:ph idx="1"/>
          </p:nvPr>
        </p:nvSpPr>
        <p:spPr>
          <a:xfrm>
            <a:off x="838200" y="1825625"/>
            <a:ext cx="10392295" cy="2114608"/>
          </a:xfrm>
        </p:spPr>
        <p:txBody>
          <a:bodyPr>
            <a:normAutofit/>
          </a:bodyPr>
          <a:lstStyle/>
          <a:p>
            <a:r>
              <a:rPr lang="en-US" sz="2000" dirty="0" smtClean="0"/>
              <a:t>After </a:t>
            </a:r>
            <a:r>
              <a:rPr lang="en-US" sz="2000" dirty="0"/>
              <a:t>adjusting for differences in health status, the DPC cohort experienced a statistically significant reduction in total claim costs relative to the traditional cohort during the same time period, meaning that enrollment in the DPC option was associated with a reduction in overall member demand for health care services.</a:t>
            </a:r>
          </a:p>
        </p:txBody>
      </p:sp>
      <p:pic>
        <p:nvPicPr>
          <p:cNvPr id="4" name="Picture 3"/>
          <p:cNvPicPr>
            <a:picLocks noChangeAspect="1"/>
          </p:cNvPicPr>
          <p:nvPr/>
        </p:nvPicPr>
        <p:blipFill>
          <a:blip r:embed="rId2"/>
          <a:stretch>
            <a:fillRect/>
          </a:stretch>
        </p:blipFill>
        <p:spPr>
          <a:xfrm>
            <a:off x="5879955" y="2687267"/>
            <a:ext cx="3746183" cy="3937717"/>
          </a:xfrm>
          <a:prstGeom prst="rect">
            <a:avLst/>
          </a:prstGeom>
        </p:spPr>
      </p:pic>
    </p:spTree>
    <p:extLst>
      <p:ext uri="{BB962C8B-B14F-4D97-AF65-F5344CB8AC3E}">
        <p14:creationId xmlns:p14="http://schemas.microsoft.com/office/powerpoint/2010/main" val="1915706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a:t>
            </a:r>
            <a:r>
              <a:rPr lang="en-US" dirty="0"/>
              <a:t>DPC option was associated with a statistically significant reduction in overall health care claim costs and emergency department usage after controlling for differences in age, gender and health status between the DPC and traditional cohorts</a:t>
            </a:r>
            <a:r>
              <a:rPr lang="en-US" dirty="0" smtClean="0"/>
              <a:t>.</a:t>
            </a:r>
          </a:p>
          <a:p>
            <a:r>
              <a:rPr lang="en-US" dirty="0"/>
              <a:t>The estimated health status of members choosing to enroll in the DPC option was more favorable than members enrolling in the traditional option. </a:t>
            </a:r>
            <a:endParaRPr lang="en-US" dirty="0" smtClean="0"/>
          </a:p>
          <a:p>
            <a:r>
              <a:rPr lang="en-US" dirty="0"/>
              <a:t>I</a:t>
            </a:r>
            <a:r>
              <a:rPr lang="en-US" dirty="0" smtClean="0"/>
              <a:t>mplementing </a:t>
            </a:r>
            <a:r>
              <a:rPr lang="en-US" dirty="0"/>
              <a:t>a DPC option may be financially viable for employers self-insuring their health benefit plans. Depending on the baseline level of claim costs in an employer’s plan, how the DPC option is structured and the cost savings generated by the DPC delivery model, the introduction of a DPC arrangement could be done on a cost-neutral basis or may potentially lead to overall cost savings for the employer</a:t>
            </a:r>
          </a:p>
        </p:txBody>
      </p:sp>
    </p:spTree>
    <p:extLst>
      <p:ext uri="{BB962C8B-B14F-4D97-AF65-F5344CB8AC3E}">
        <p14:creationId xmlns:p14="http://schemas.microsoft.com/office/powerpoint/2010/main" val="2987685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3642E-3CB4-1B3F-0BBF-7E84BE0D491C}"/>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18A50A70-0C3F-42F7-F3AA-6FAD5FCAF8AF}"/>
              </a:ext>
            </a:extLst>
          </p:cNvPr>
          <p:cNvSpPr>
            <a:spLocks noGrp="1"/>
          </p:cNvSpPr>
          <p:nvPr>
            <p:ph idx="1"/>
          </p:nvPr>
        </p:nvSpPr>
        <p:spPr/>
        <p:txBody>
          <a:bodyPr>
            <a:normAutofit lnSpcReduction="10000"/>
          </a:bodyPr>
          <a:lstStyle/>
          <a:p>
            <a:r>
              <a:rPr lang="en-US" dirty="0">
                <a:effectLst/>
              </a:rPr>
              <a:t>Centers for Disease Control and Prevention. (2018, November 15). </a:t>
            </a:r>
            <a:r>
              <a:rPr lang="en-US" i="1" dirty="0">
                <a:effectLst/>
              </a:rPr>
              <a:t>Strengthening Clinical Laboratories</a:t>
            </a:r>
            <a:r>
              <a:rPr lang="en-US" dirty="0">
                <a:effectLst/>
              </a:rPr>
              <a:t>. Centers for Disease Control and Prevention. https://www.cdc.gov/csels/dls/strengthening-clinical-labs.html </a:t>
            </a:r>
          </a:p>
          <a:p>
            <a:r>
              <a:rPr lang="en-US" dirty="0">
                <a:effectLst/>
              </a:rPr>
              <a:t>Busch, F., </a:t>
            </a:r>
            <a:r>
              <a:rPr lang="en-US" dirty="0" err="1">
                <a:effectLst/>
              </a:rPr>
              <a:t>Grzeskowiak</a:t>
            </a:r>
            <a:r>
              <a:rPr lang="en-US" dirty="0">
                <a:effectLst/>
              </a:rPr>
              <a:t>, D., &amp; </a:t>
            </a:r>
            <a:r>
              <a:rPr lang="en-US" dirty="0" err="1">
                <a:effectLst/>
              </a:rPr>
              <a:t>Huth</a:t>
            </a:r>
            <a:r>
              <a:rPr lang="en-US" dirty="0">
                <a:effectLst/>
              </a:rPr>
              <a:t>, E. (2020). (rep.). </a:t>
            </a:r>
            <a:r>
              <a:rPr lang="en-US" i="1" dirty="0">
                <a:effectLst/>
              </a:rPr>
              <a:t>Direct Primary Care: Evaluating a New Model of Delivery and Financing</a:t>
            </a:r>
            <a:r>
              <a:rPr lang="en-US" dirty="0">
                <a:effectLst/>
              </a:rPr>
              <a:t>. Retrieved September 7, 2023, from https://www.soa.org/globalassets/assets/files/resources/research-report/2020/direct-primary-care-eval-model.pdf. </a:t>
            </a:r>
            <a:endParaRPr lang="en-US" dirty="0" smtClean="0">
              <a:effectLst/>
            </a:endParaRPr>
          </a:p>
          <a:p>
            <a:r>
              <a:rPr lang="en-US" dirty="0"/>
              <a:t>Rhoads , P., &amp; Kray, S. (</a:t>
            </a:r>
            <a:r>
              <a:rPr lang="en-US" dirty="0" err="1"/>
              <a:t>n.d.</a:t>
            </a:r>
            <a:r>
              <a:rPr lang="en-US" dirty="0"/>
              <a:t>). </a:t>
            </a:r>
            <a:r>
              <a:rPr lang="en-US" i="1" dirty="0"/>
              <a:t>Cost comparisons</a:t>
            </a:r>
            <a:r>
              <a:rPr lang="en-US" dirty="0"/>
              <a:t>. </a:t>
            </a:r>
            <a:r>
              <a:rPr lang="en-US" dirty="0" err="1"/>
              <a:t>NoCo</a:t>
            </a:r>
            <a:r>
              <a:rPr lang="en-US" dirty="0"/>
              <a:t> Primary Care DPC. https://www.nocoprimarycare.com/cost-comparisons </a:t>
            </a:r>
          </a:p>
          <a:p>
            <a:endParaRPr lang="en-US" dirty="0">
              <a:effectLst/>
            </a:endParaRPr>
          </a:p>
          <a:p>
            <a:pPr marL="0" indent="0">
              <a:buNone/>
            </a:pPr>
            <a:endParaRPr lang="en-US" dirty="0"/>
          </a:p>
        </p:txBody>
      </p:sp>
    </p:spTree>
    <p:extLst>
      <p:ext uri="{BB962C8B-B14F-4D97-AF65-F5344CB8AC3E}">
        <p14:creationId xmlns:p14="http://schemas.microsoft.com/office/powerpoint/2010/main" val="31317295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TotalTime>
  <Words>1041</Words>
  <Application>Microsoft Office PowerPoint</Application>
  <PresentationFormat>Widescreen</PresentationFormat>
  <Paragraphs>46</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Direct Primary Care: Evaluating a New Model of Delivery and Financing by the Society of Actuaries</vt:lpstr>
      <vt:lpstr>The Study:</vt:lpstr>
      <vt:lpstr>Market Survey Takeaways</vt:lpstr>
      <vt:lpstr>About Care Provided </vt:lpstr>
      <vt:lpstr>Individual Example of DPC</vt:lpstr>
      <vt:lpstr>About the Case Study</vt:lpstr>
      <vt:lpstr>Price Breakdown for Employer and Employees</vt:lpstr>
      <vt:lpstr>DPC Patients Utilization Analysis</vt:lpstr>
      <vt:lpstr>Claim Cost Differences</vt:lpstr>
      <vt:lpstr>Conclusions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Direct Primary Care: Evaluating a New Model of Delivery and Financing by the Society of Actuaries</dc:title>
  <dc:creator>Omaira Lopez</dc:creator>
  <cp:lastModifiedBy>Lopez, Omaira</cp:lastModifiedBy>
  <cp:revision>10</cp:revision>
  <dcterms:created xsi:type="dcterms:W3CDTF">2023-09-08T11:53:08Z</dcterms:created>
  <dcterms:modified xsi:type="dcterms:W3CDTF">2023-09-08T16:27:00Z</dcterms:modified>
</cp:coreProperties>
</file>