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8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6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8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22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69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0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18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57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18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25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19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95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46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55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4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249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C7EE869-9D7B-4E3E-B4B4-4F4982CE02B0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D573D8E-05F2-4D52-AB26-63F3F1408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4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Takeaways: Trends in</a:t>
            </a:r>
            <a:br>
              <a:rPr lang="en-US" dirty="0"/>
            </a:br>
            <a:r>
              <a:rPr lang="en-US" dirty="0"/>
              <a:t>Direct</a:t>
            </a:r>
            <a:br>
              <a:rPr lang="en-US" dirty="0"/>
            </a:br>
            <a:r>
              <a:rPr lang="en-US" dirty="0"/>
              <a:t>Primary Care</a:t>
            </a:r>
            <a:br>
              <a:rPr lang="en-US" dirty="0"/>
            </a:br>
            <a:r>
              <a:rPr lang="en-US" dirty="0"/>
              <a:t>2022 by HINT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Omaira Lopez</a:t>
            </a:r>
          </a:p>
          <a:p>
            <a:r>
              <a:rPr lang="en-US" dirty="0"/>
              <a:t>9/22/23</a:t>
            </a:r>
          </a:p>
        </p:txBody>
      </p:sp>
    </p:spTree>
    <p:extLst>
      <p:ext uri="{BB962C8B-B14F-4D97-AF65-F5344CB8AC3E}">
        <p14:creationId xmlns:p14="http://schemas.microsoft.com/office/powerpoint/2010/main" val="2541203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86361"/>
            <a:ext cx="10018713" cy="1752599"/>
          </a:xfrm>
        </p:spPr>
        <p:txBody>
          <a:bodyPr/>
          <a:lstStyle/>
          <a:p>
            <a:pPr algn="ctr"/>
            <a:r>
              <a:rPr lang="en-US" dirty="0"/>
              <a:t>The Importance of DPC Reaching out to Employers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2201" y="1664916"/>
            <a:ext cx="10018713" cy="3124201"/>
          </a:xfrm>
        </p:spPr>
        <p:txBody>
          <a:bodyPr/>
          <a:lstStyle/>
          <a:p>
            <a:r>
              <a:rPr lang="en-US" dirty="0"/>
              <a:t>54.4% had health coverage through their employer.</a:t>
            </a:r>
          </a:p>
          <a:p>
            <a:r>
              <a:rPr lang="en-US" dirty="0"/>
              <a:t>A much greater number of smaller companies sponsor DPC than larger companies.</a:t>
            </a:r>
          </a:p>
          <a:p>
            <a:r>
              <a:rPr lang="en-US" dirty="0"/>
              <a:t>Companies with more than 250 enrolled DPC members constitute 57% of all enrolled, sponsored members yet make up only 4% of company sponsors.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48861"/>
          <a:stretch/>
        </p:blipFill>
        <p:spPr>
          <a:xfrm>
            <a:off x="170493" y="4243907"/>
            <a:ext cx="1998713" cy="26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77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108" y="-61911"/>
            <a:ext cx="10018713" cy="1752599"/>
          </a:xfrm>
        </p:spPr>
        <p:txBody>
          <a:bodyPr/>
          <a:lstStyle/>
          <a:p>
            <a:pPr algn="ctr"/>
            <a:r>
              <a:rPr lang="en-US" dirty="0"/>
              <a:t>The Median Annual Income Spent Discrepancy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7310" y="1132236"/>
            <a:ext cx="5049404" cy="43291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108" y="1132236"/>
            <a:ext cx="5183726" cy="43291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2339" y="5631684"/>
            <a:ext cx="9849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places where most members are (Fig 2), are also spending the least per household income (Fig 13).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421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Focus on Prevention Needs to be Evaluated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“Firstly, a cornerstone of primary care practice is the delivery of preventive care which compounds into better health and reduced costs over time”</a:t>
            </a:r>
          </a:p>
          <a:p>
            <a:r>
              <a:rPr lang="en-US" dirty="0"/>
              <a:t> AHIP Survey found that 53% of consumers reported preventive care is the benefit that matters most.</a:t>
            </a:r>
          </a:p>
          <a:p>
            <a:r>
              <a:rPr lang="en-US" dirty="0"/>
              <a:t>If the focus is on prevention; What happens with prevention for which additional fees are required? (i.e. Lung Cancer Screening) </a:t>
            </a:r>
          </a:p>
        </p:txBody>
      </p:sp>
    </p:spTree>
    <p:extLst>
      <p:ext uri="{BB962C8B-B14F-4D97-AF65-F5344CB8AC3E}">
        <p14:creationId xmlns:p14="http://schemas.microsoft.com/office/powerpoint/2010/main" val="658503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Traditional Fee for Service’s Negative Impact on Primary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Fee-for-Service model, physicians feel undervalued and poorly compensated.</a:t>
            </a:r>
          </a:p>
          <a:p>
            <a:r>
              <a:rPr lang="en-US" dirty="0"/>
              <a:t>This model is pushing physicians to specialize; resulting in the US having a ratio of generalists to specialists which is one of the lowest among the industrialized nations.</a:t>
            </a:r>
          </a:p>
          <a:p>
            <a:r>
              <a:rPr lang="en-US" dirty="0"/>
              <a:t>The number of PCPs entering and staying in the workforce is not keeping pace with population growth, resulting in a </a:t>
            </a:r>
            <a:r>
              <a:rPr lang="en-US" u="sng" dirty="0"/>
              <a:t>projected shortage </a:t>
            </a:r>
            <a:r>
              <a:rPr lang="en-US" dirty="0"/>
              <a:t>of between 17,800 and 48,000 PCPs by 2034. </a:t>
            </a:r>
          </a:p>
        </p:txBody>
      </p:sp>
    </p:spTree>
    <p:extLst>
      <p:ext uri="{BB962C8B-B14F-4D97-AF65-F5344CB8AC3E}">
        <p14:creationId xmlns:p14="http://schemas.microsoft.com/office/powerpoint/2010/main" val="1774359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889" y="101139"/>
            <a:ext cx="10018713" cy="1752599"/>
          </a:xfrm>
        </p:spPr>
        <p:txBody>
          <a:bodyPr/>
          <a:lstStyle/>
          <a:p>
            <a:pPr algn="ctr"/>
            <a:r>
              <a:rPr lang="en-US" dirty="0"/>
              <a:t>Legislature Favorable to DPC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685" y="1663228"/>
            <a:ext cx="5534457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0" y="1853738"/>
            <a:ext cx="56027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Primary Care Enhancement Act increases access to </a:t>
            </a:r>
          </a:p>
          <a:p>
            <a:r>
              <a:rPr lang="en-US" dirty="0"/>
              <a:t>affordable preventative and primary care by allowing </a:t>
            </a:r>
          </a:p>
          <a:p>
            <a:r>
              <a:rPr lang="en-US" dirty="0"/>
              <a:t>health savings accounts (HSAs) to be used to pay for </a:t>
            </a:r>
          </a:p>
          <a:p>
            <a:r>
              <a:rPr lang="en-US" dirty="0"/>
              <a:t>direct primary care. This enables patients to rely less on</a:t>
            </a:r>
          </a:p>
          <a:p>
            <a:r>
              <a:rPr lang="en-US" dirty="0"/>
              <a:t> specialists and hospital referrals.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State-level DPC legislation commonly seeks to clarify that a DPC arrangement is not an insurance product and thus not subject to state insurance regulations.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number of DPC practices has grown more in States where legislature is more favorable for them- Nebraska is amongst one of such states.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834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Hint Health Inc. (2022). </a:t>
            </a:r>
            <a:r>
              <a:rPr lang="en-US" i="1" dirty="0">
                <a:effectLst/>
              </a:rPr>
              <a:t>Direct primary care trends in 2022</a:t>
            </a:r>
            <a:r>
              <a:rPr lang="en-US" dirty="0">
                <a:effectLst/>
              </a:rPr>
              <a:t>. Direct Primary Care Trends in 2022. https://get.hint.com/dpc-trends-2022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2845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85</TotalTime>
  <Words>392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Corbel</vt:lpstr>
      <vt:lpstr>Parallax</vt:lpstr>
      <vt:lpstr>Takeaways: Trends in Direct Primary Care 2022 by HINT</vt:lpstr>
      <vt:lpstr>The Importance of DPC Reaching out to Employers</vt:lpstr>
      <vt:lpstr>The Median Annual Income Spent Discrepancy</vt:lpstr>
      <vt:lpstr>The Focus on Prevention Needs to be Evaluated</vt:lpstr>
      <vt:lpstr>Traditional Fee for Service’s Negative Impact on Primary Care</vt:lpstr>
      <vt:lpstr>Legislature Favorable to DPC</vt:lpstr>
      <vt:lpstr>Reference</vt:lpstr>
    </vt:vector>
  </TitlesOfParts>
  <Company>UC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Takeaways: Trends in Direct Primary Care 2022 by HINT</dc:title>
  <dc:creator>Lopez, Omaira</dc:creator>
  <cp:lastModifiedBy>Omaira Lopez</cp:lastModifiedBy>
  <cp:revision>9</cp:revision>
  <dcterms:created xsi:type="dcterms:W3CDTF">2023-09-22T16:30:15Z</dcterms:created>
  <dcterms:modified xsi:type="dcterms:W3CDTF">2023-09-22T18:40:44Z</dcterms:modified>
</cp:coreProperties>
</file>